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4"/>
  </p:notesMasterIdLst>
  <p:sldIdLst>
    <p:sldId id="303" r:id="rId6"/>
    <p:sldId id="344" r:id="rId7"/>
    <p:sldId id="345" r:id="rId8"/>
    <p:sldId id="346" r:id="rId9"/>
    <p:sldId id="347" r:id="rId10"/>
    <p:sldId id="348" r:id="rId11"/>
    <p:sldId id="350" r:id="rId12"/>
    <p:sldId id="322" r:id="rId13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170" userDrawn="1">
          <p15:clr>
            <a:srgbClr val="A4A3A4"/>
          </p15:clr>
        </p15:guide>
        <p15:guide id="3" orient="horz" pos="214" userDrawn="1">
          <p15:clr>
            <a:srgbClr val="A4A3A4"/>
          </p15:clr>
        </p15:guide>
        <p15:guide id="4" pos="41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00516A"/>
    <a:srgbClr val="FFFFFF"/>
    <a:srgbClr val="EDEDED"/>
    <a:srgbClr val="A2D5F4"/>
    <a:srgbClr val="0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EA6F0-DA0C-4AE5-B613-9036B7ABC4C4}" v="1" dt="2022-12-06T11:53:26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7958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1764" y="80"/>
      </p:cViewPr>
      <p:guideLst>
        <p:guide orient="horz" pos="3026"/>
        <p:guide pos="170"/>
        <p:guide orient="horz" pos="214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Hekerem (NHS Healthcare Improvement Scotland)" userId="S::diana.hekerem@his.nhs.scot::f009844f-0a1a-49f7-8c57-919565749b36" providerId="AD" clId="Web-{8B1EA6F0-DA0C-4AE5-B613-9036B7ABC4C4}"/>
    <pc:docChg chg="addSld">
      <pc:chgData name="Diana Hekerem (NHS Healthcare Improvement Scotland)" userId="S::diana.hekerem@his.nhs.scot::f009844f-0a1a-49f7-8c57-919565749b36" providerId="AD" clId="Web-{8B1EA6F0-DA0C-4AE5-B613-9036B7ABC4C4}" dt="2022-12-06T11:53:26.624" v="0"/>
      <pc:docMkLst>
        <pc:docMk/>
      </pc:docMkLst>
      <pc:sldChg chg="new">
        <pc:chgData name="Diana Hekerem (NHS Healthcare Improvement Scotland)" userId="S::diana.hekerem@his.nhs.scot::f009844f-0a1a-49f7-8c57-919565749b36" providerId="AD" clId="Web-{8B1EA6F0-DA0C-4AE5-B613-9036B7ABC4C4}" dt="2022-12-06T11:53:26.624" v="0"/>
        <pc:sldMkLst>
          <pc:docMk/>
          <pc:sldMk cId="1969175448" sldId="34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title and layout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3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645CECBD-5D4C-46A7-A270-C89CA29ED3B0}" type="slidenum">
              <a:rPr lang="en-GB">
                <a:solidFill>
                  <a:prstClr val="black"/>
                </a:solidFill>
              </a:rPr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df80ac1bea_2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0338" y="1503363"/>
            <a:ext cx="5413376" cy="4060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0" name="Google Shape;1090;gdf80ac1bea_2_516:notes"/>
          <p:cNvSpPr txBox="1">
            <a:spLocks noGrp="1"/>
          </p:cNvSpPr>
          <p:nvPr>
            <p:ph type="body" idx="1"/>
          </p:nvPr>
        </p:nvSpPr>
        <p:spPr>
          <a:xfrm>
            <a:off x="92112" y="7224168"/>
            <a:ext cx="6673776" cy="88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1" name="Google Shape;1091;gdf80ac1bea_2_516:notes"/>
          <p:cNvSpPr txBox="1">
            <a:spLocks noGrp="1"/>
          </p:cNvSpPr>
          <p:nvPr>
            <p:ph type="sldNum" idx="12"/>
          </p:nvPr>
        </p:nvSpPr>
        <p:spPr>
          <a:xfrm>
            <a:off x="3884616" y="8685216"/>
            <a:ext cx="2881274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05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8849"/>
          <a:stretch/>
        </p:blipFill>
        <p:spPr>
          <a:xfrm>
            <a:off x="-16329" y="-35116"/>
            <a:ext cx="6874329" cy="524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r="9113"/>
          <a:stretch/>
        </p:blipFill>
        <p:spPr>
          <a:xfrm>
            <a:off x="-32657" y="-35116"/>
            <a:ext cx="6923314" cy="52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6D6C-94CC-45C9-B17B-DFB9C9E5068B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1FB4-5BEE-4405-8B44-E29CE1C1AF5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141"/>
            <a:ext cx="6858000" cy="703195"/>
          </a:xfrm>
          <a:prstGeom prst="rect">
            <a:avLst/>
          </a:prstGeom>
          <a:solidFill>
            <a:srgbClr val="004380"/>
          </a:solidFill>
          <a:ln>
            <a:solidFill>
              <a:srgbClr val="0043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</p:spTree>
    <p:extLst>
      <p:ext uri="{BB962C8B-B14F-4D97-AF65-F5344CB8AC3E}">
        <p14:creationId xmlns:p14="http://schemas.microsoft.com/office/powerpoint/2010/main" val="398562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893" y="1192"/>
          <a:ext cx="893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" y="1192"/>
                        <a:ext cx="893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443538" y="4803777"/>
            <a:ext cx="833654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4855072" y="2950947"/>
            <a:ext cx="3850481" cy="545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338"/>
              </a:spcAft>
            </a:pPr>
            <a:r>
              <a:rPr lang="en-US" sz="394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81928" y="4832566"/>
            <a:ext cx="214313" cy="866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563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563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4375" y="2869750"/>
            <a:ext cx="6149925" cy="1204913"/>
          </a:xfrm>
        </p:spPr>
        <p:txBody>
          <a:bodyPr anchor="b">
            <a:noAutofit/>
          </a:bodyPr>
          <a:lstStyle>
            <a:lvl1pPr marL="0" algn="l" defTabSz="514350" rtl="0" eaLnBrk="1" fontAlgn="auto" latinLnBrk="0" hangingPunct="1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defRPr lang="en-US" sz="3038" kern="120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5683568" y="3847487"/>
            <a:ext cx="2057400" cy="5456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338"/>
              </a:spcAft>
            </a:pPr>
            <a:r>
              <a:rPr lang="en-US" sz="394">
                <a:solidFill>
                  <a:srgbClr val="FFFFFF"/>
                </a:solidFill>
                <a:sym typeface="Trebuchet MS" panose="020B0603020202020204" pitchFamily="34" charset="0"/>
              </a:rPr>
              <a:t>CPI Strategy - Australia (Das).pptx</a:t>
            </a:r>
            <a:endParaRPr lang="en-US" sz="394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84386" y="4937760"/>
            <a:ext cx="689229" cy="1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683669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37601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" y="865815"/>
            <a:ext cx="6372000" cy="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1888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683669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51888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>
                <a:solidFill>
                  <a:srgbClr val="00516A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00516A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516A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516A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5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806"/>
            <a:ext cx="6858000" cy="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893" y="1192"/>
          <a:ext cx="893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3" y="1192"/>
                        <a:ext cx="893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4855072" y="2950947"/>
            <a:ext cx="3850481" cy="545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338"/>
              </a:spcAft>
            </a:pPr>
            <a:r>
              <a:rPr lang="en-US" sz="394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54375" y="467101"/>
            <a:ext cx="6150009" cy="24929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5683568" y="3847487"/>
            <a:ext cx="2057400" cy="5456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338"/>
              </a:spcAft>
            </a:pPr>
            <a:r>
              <a:rPr lang="en-US" sz="394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CPI Strategy - Australia (Das).pptx</a:t>
            </a:r>
            <a:endParaRPr lang="en-US" sz="394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  <p:sldLayoutId id="2147483695" r:id="rId4"/>
    <p:sldLayoutId id="2147483697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chemeClr val="tx1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chemeClr val="tx1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hub.scot/improvement-programmes/people-led-care/human-learning-syste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5" y="358387"/>
            <a:ext cx="2632286" cy="432000"/>
          </a:xfrm>
          <a:prstGeom prst="rect">
            <a:avLst/>
          </a:prstGeom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215504" y="4235288"/>
            <a:ext cx="1855892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Diana Hekerem</a:t>
            </a: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Improvement </a:t>
            </a:r>
            <a:r>
              <a:rPr lang="en-GB" sz="1200" dirty="0">
                <a:solidFill>
                  <a:schemeClr val="tx1"/>
                </a:solidFill>
              </a:rPr>
              <a:t>Hub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Enabling health and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social care improvement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7168" y="1478344"/>
            <a:ext cx="5414404" cy="8853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spc="0" dirty="0">
                <a:solidFill>
                  <a:srgbClr val="565456"/>
                </a:solidFill>
                <a:uFillTx/>
                <a:ea typeface="+mn-ea"/>
                <a:cs typeface="+mn-cs"/>
              </a:rPr>
              <a:t>Transformational Redesign Unit</a:t>
            </a:r>
            <a:endParaRPr lang="en-GB" sz="3200" spc="0" dirty="0">
              <a:solidFill>
                <a:srgbClr val="565456"/>
              </a:solidFill>
              <a:uFillTx/>
              <a:ea typeface="+mn-ea"/>
              <a:cs typeface="+mn-cs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218269" y="2425843"/>
            <a:ext cx="5414404" cy="455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GB" b="1" dirty="0">
                <a:solidFill>
                  <a:schemeClr val="tx1"/>
                </a:solidFill>
              </a:rPr>
              <a:t>Mental Health, Vulnerability and </a:t>
            </a:r>
            <a:r>
              <a:rPr lang="en-GB" b="1" dirty="0" smtClean="0">
                <a:solidFill>
                  <a:schemeClr val="tx1"/>
                </a:solidFill>
              </a:rPr>
              <a:t>Police:</a:t>
            </a:r>
          </a:p>
          <a:p>
            <a:pPr lvl="0">
              <a:lnSpc>
                <a:spcPct val="9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Collaborative &amp; preventative approaches to improving outcomes in complexity</a:t>
            </a:r>
            <a:endParaRPr lang="en-GB" sz="1400" dirty="0">
              <a:solidFill>
                <a:srgbClr val="565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22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365" y="1417729"/>
            <a:ext cx="4453689" cy="25059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420365" y="642916"/>
            <a:ext cx="5455923" cy="33807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25" dirty="0">
                <a:latin typeface="Arial" panose="020B0604020202020204" pitchFamily="34" charset="0"/>
                <a:cs typeface="Arial" panose="020B0604020202020204" pitchFamily="34" charset="0"/>
              </a:rPr>
              <a:t>This is the reality in many areas, but especially in health and social care:</a:t>
            </a:r>
            <a:endParaRPr lang="en-GB" sz="7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87627" y="1753363"/>
            <a:ext cx="3682748" cy="2025369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40275" tIns="20138" rIns="40275" bIns="20138"/>
          <a:lstStyle/>
          <a:p>
            <a:pPr marL="153459" indent="-152891">
              <a:spcBef>
                <a:spcPts val="286"/>
              </a:spcBef>
              <a:spcAft>
                <a:spcPts val="638"/>
              </a:spcAft>
              <a:tabLst>
                <a:tab pos="323969" algn="l"/>
                <a:tab pos="647939" algn="l"/>
                <a:tab pos="971908" algn="l"/>
                <a:tab pos="1295877" algn="l"/>
                <a:tab pos="1619846" algn="l"/>
                <a:tab pos="1943816" algn="l"/>
                <a:tab pos="2267785" algn="l"/>
                <a:tab pos="2591754" algn="l"/>
                <a:tab pos="2915723" algn="l"/>
                <a:tab pos="3239692" algn="l"/>
                <a:tab pos="3563661" algn="l"/>
              </a:tabLst>
            </a:pPr>
            <a:endParaRPr lang="en-US" sz="161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573" y="1037272"/>
            <a:ext cx="3614853" cy="25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733" y="3793484"/>
            <a:ext cx="4598742" cy="36903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0920" tIns="20460" rIns="40920" bIns="20460" numCol="1" spcCol="0" rtlCol="0" fromWordArt="0" anchor="ctr" anchorCtr="0" forceAA="0" compatLnSpc="1">
            <a:noAutofit/>
          </a:bodyPr>
          <a:lstStyle/>
          <a:p>
            <a:r>
              <a:rPr lang="en-GB" sz="817" dirty="0" err="1">
                <a:solidFill>
                  <a:srgbClr val="37373A"/>
                </a:solidFill>
              </a:rPr>
              <a:t>Vandenbroeck</a:t>
            </a:r>
            <a:r>
              <a:rPr lang="en-GB" sz="817" dirty="0">
                <a:solidFill>
                  <a:srgbClr val="37373A"/>
                </a:solidFill>
              </a:rPr>
              <a:t>, P., </a:t>
            </a:r>
            <a:r>
              <a:rPr lang="en-GB" sz="817" dirty="0" err="1">
                <a:solidFill>
                  <a:srgbClr val="37373A"/>
                </a:solidFill>
              </a:rPr>
              <a:t>Goossens</a:t>
            </a:r>
            <a:r>
              <a:rPr lang="en-GB" sz="817" dirty="0">
                <a:solidFill>
                  <a:srgbClr val="37373A"/>
                </a:solidFill>
              </a:rPr>
              <a:t>, J. and Clemens, M. (2007), </a:t>
            </a:r>
            <a:r>
              <a:rPr lang="en-GB" sz="817" i="1" dirty="0">
                <a:solidFill>
                  <a:srgbClr val="37373A"/>
                </a:solidFill>
              </a:rPr>
              <a:t>Foresight Tackling Obesities:</a:t>
            </a:r>
          </a:p>
          <a:p>
            <a:r>
              <a:rPr lang="en-GB" sz="817" i="1" dirty="0">
                <a:solidFill>
                  <a:srgbClr val="37373A"/>
                </a:solidFill>
              </a:rPr>
              <a:t>Future Choices – Building the Obesity System Map</a:t>
            </a:r>
            <a:r>
              <a:rPr lang="en-GB" sz="817" dirty="0">
                <a:solidFill>
                  <a:srgbClr val="37373A"/>
                </a:solidFill>
              </a:rPr>
              <a:t>, London: Government Office for</a:t>
            </a:r>
          </a:p>
          <a:p>
            <a:r>
              <a:rPr lang="fr-FR" sz="817" dirty="0">
                <a:solidFill>
                  <a:srgbClr val="37373A"/>
                </a:solidFill>
              </a:rPr>
              <a:t>Science</a:t>
            </a:r>
          </a:p>
          <a:p>
            <a:r>
              <a:rPr lang="en-GB" sz="1225" dirty="0"/>
              <a:t>295153/07-1177-obesity-system-atlas.pdf</a:t>
            </a:r>
            <a:endParaRPr lang="en-GB" sz="1225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39" y="642916"/>
            <a:ext cx="5455923" cy="33807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25" dirty="0">
                <a:latin typeface="Arial" panose="020B0604020202020204" pitchFamily="34" charset="0"/>
                <a:cs typeface="Arial" panose="020B0604020202020204" pitchFamily="34" charset="0"/>
              </a:rPr>
              <a:t>An example of complexity – obesity map:</a:t>
            </a:r>
            <a:endParaRPr lang="en-GB" sz="7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38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7" y="740991"/>
            <a:ext cx="954440" cy="15662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987674"/>
            <a:ext cx="5568750" cy="40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5157" y="661566"/>
            <a:ext cx="443669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13" dirty="0">
                <a:solidFill>
                  <a:srgbClr val="004D86"/>
                </a:solidFill>
              </a:rPr>
              <a:t>ihub Approach to Discovery</a:t>
            </a:r>
          </a:p>
          <a:p>
            <a:pPr algn="r"/>
            <a:r>
              <a:rPr lang="en-GB" sz="788" dirty="0">
                <a:solidFill>
                  <a:srgbClr val="00AAE7"/>
                </a:solidFill>
              </a:rPr>
              <a:t>Understanding the Experience of People with Lived and Living Experience – </a:t>
            </a:r>
            <a:r>
              <a:rPr lang="en-GB" sz="788" dirty="0">
                <a:solidFill>
                  <a:srgbClr val="00AAE7"/>
                </a:solidFill>
              </a:rPr>
              <a:t>Experience Journey Map</a:t>
            </a:r>
            <a:endParaRPr lang="en-GB" sz="788" dirty="0">
              <a:solidFill>
                <a:srgbClr val="00AAE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30" y="1128884"/>
            <a:ext cx="4621942" cy="32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" y="928325"/>
            <a:ext cx="4462976" cy="4386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82" y="163076"/>
            <a:ext cx="66816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ihub Approach to Discovery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Understanding the Experience of People with Lived and Living Experience – </a:t>
            </a:r>
            <a:r>
              <a:rPr lang="en-GB" sz="1200" dirty="0">
                <a:solidFill>
                  <a:schemeClr val="bg1"/>
                </a:solidFill>
              </a:rPr>
              <a:t>Experience Journey Map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" y="194814"/>
            <a:ext cx="2845315" cy="4948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07" y="-17494"/>
            <a:ext cx="3987156" cy="49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47"/>
          <p:cNvSpPr txBox="1"/>
          <p:nvPr/>
        </p:nvSpPr>
        <p:spPr>
          <a:xfrm>
            <a:off x="283139" y="62391"/>
            <a:ext cx="6128821" cy="61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969" tIns="18994" rIns="37969" bIns="18994" anchor="t" anchorCtr="0">
            <a:no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-GB" sz="2025" dirty="0">
                <a:solidFill>
                  <a:schemeClr val="lt1"/>
                </a:solidFill>
                <a:ea typeface="Trebuchet MS"/>
                <a:cs typeface="Trebuchet MS"/>
                <a:sym typeface="Trebuchet MS"/>
              </a:rPr>
              <a:t>How can public management respond </a:t>
            </a:r>
          </a:p>
          <a:p>
            <a:pPr algn="ctr">
              <a:buClr>
                <a:srgbClr val="000000"/>
              </a:buClr>
              <a:buSzPts val="2100"/>
            </a:pPr>
            <a:r>
              <a:rPr lang="en-GB" sz="2025" dirty="0">
                <a:solidFill>
                  <a:schemeClr val="lt1"/>
                </a:solidFill>
                <a:ea typeface="Trebuchet MS"/>
                <a:cs typeface="Trebuchet MS"/>
                <a:sym typeface="Trebuchet MS"/>
              </a:rPr>
              <a:t>to this reality?</a:t>
            </a:r>
          </a:p>
          <a:p>
            <a:pPr algn="ctr">
              <a:buClr>
                <a:srgbClr val="000000"/>
              </a:buClr>
              <a:buSzPts val="2100"/>
            </a:pPr>
            <a:r>
              <a:rPr lang="en-GB" sz="2700" b="1" dirty="0" smtClean="0">
                <a:solidFill>
                  <a:srgbClr val="0070C0"/>
                </a:solidFill>
                <a:ea typeface="Trebuchet MS"/>
                <a:cs typeface="Trebuchet MS"/>
                <a:sym typeface="Trebuchet MS"/>
              </a:rPr>
              <a:t>Learning </a:t>
            </a:r>
            <a:r>
              <a:rPr lang="en-GB" sz="2700" b="1" dirty="0">
                <a:solidFill>
                  <a:srgbClr val="0070C0"/>
                </a:solidFill>
                <a:ea typeface="Trebuchet MS"/>
                <a:cs typeface="Trebuchet MS"/>
                <a:sym typeface="Trebuchet MS"/>
              </a:rPr>
              <a:t>as a management strategy</a:t>
            </a:r>
          </a:p>
          <a:p>
            <a:pPr>
              <a:buClr>
                <a:srgbClr val="000000"/>
              </a:buClr>
              <a:buSzPts val="2100"/>
            </a:pPr>
            <a:endParaRPr sz="1575" dirty="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rgbClr val="000000"/>
              </a:buClr>
              <a:buSzPts val="2300"/>
            </a:pPr>
            <a:endParaRPr lang="en" sz="1725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rgbClr val="000000"/>
              </a:buClr>
              <a:buSzPts val="1400"/>
            </a:pPr>
            <a:endParaRPr sz="105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1350;p174"/>
          <p:cNvSpPr txBox="1"/>
          <p:nvPr/>
        </p:nvSpPr>
        <p:spPr>
          <a:xfrm>
            <a:off x="1233523" y="4240422"/>
            <a:ext cx="4228051" cy="32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GB" sz="2400" dirty="0" smtClean="0">
                <a:hlinkClick r:id="rId3"/>
              </a:rPr>
              <a:t>Human </a:t>
            </a:r>
            <a:r>
              <a:rPr lang="en-GB" sz="2400" dirty="0">
                <a:hlinkClick r:id="rId3"/>
              </a:rPr>
              <a:t>Learning Systems </a:t>
            </a:r>
            <a:r>
              <a:rPr lang="en-GB" sz="2400" dirty="0" smtClean="0">
                <a:hlinkClick r:id="rId3"/>
              </a:rPr>
              <a:t>– </a:t>
            </a:r>
          </a:p>
          <a:p>
            <a:pPr algn="ctr">
              <a:buClr>
                <a:srgbClr val="000000"/>
              </a:buClr>
              <a:buSzPts val="2400"/>
            </a:pPr>
            <a:r>
              <a:rPr lang="en-GB" sz="1200" dirty="0" smtClean="0">
                <a:hlinkClick r:id="rId3"/>
              </a:rPr>
              <a:t>Human </a:t>
            </a:r>
            <a:r>
              <a:rPr lang="en-GB" sz="1200" dirty="0">
                <a:hlinkClick r:id="rId3"/>
              </a:rPr>
              <a:t>Learning Systems (</a:t>
            </a:r>
            <a:r>
              <a:rPr lang="en-GB" sz="1200" dirty="0" err="1">
                <a:hlinkClick r:id="rId3"/>
              </a:rPr>
              <a:t>ihub.scot</a:t>
            </a:r>
            <a:r>
              <a:rPr lang="en-GB" sz="1200" dirty="0">
                <a:hlinkClick r:id="rId3"/>
              </a:rPr>
              <a:t>)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51;p17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6379" y="1468115"/>
            <a:ext cx="1372057" cy="1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52;p17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7063" y="2627762"/>
            <a:ext cx="1361749" cy="1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53;p174" descr="Shap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08462" y="2487164"/>
            <a:ext cx="1359290" cy="1599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0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46050"/>
            <a:ext cx="469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Keep In Touch With Us!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4" y="2231474"/>
            <a:ext cx="411722" cy="412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14069" y="2114550"/>
            <a:ext cx="436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Keep in touch with our teams by emailing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his.transformationalredesign@nhs.scot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4719003"/>
            <a:ext cx="2019300" cy="3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4" ma:contentTypeDescription="Base Document" ma:contentTypeScope="" ma:versionID="9ad2226f5eeae3295bc401af5bb5a4c6">
  <xsd:schema xmlns:xsd="http://www.w3.org/2001/XMLSchema" xmlns:xs="http://www.w3.org/2001/XMLSchema" xmlns:p="http://schemas.microsoft.com/office/2006/metadata/properties" xmlns:ns1="c90fc823-f927-4b13-b746-572312a1c935" targetNamespace="http://schemas.microsoft.com/office/2006/metadata/properties" ma:root="true" ma:fieldsID="04b8239baac28b7491c0a2e1b00f4e0f" ns1:_="">
    <xsd:import namespace="c90fc823-f927-4b13-b746-572312a1c935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Props1.xml><?xml version="1.0" encoding="utf-8"?>
<ds:datastoreItem xmlns:ds="http://schemas.openxmlformats.org/officeDocument/2006/customXml" ds:itemID="{38418BD4-0CC0-4513-BC26-8884489F2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FCB93-7797-4234-8677-9CD568EECFE0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c90fc823-f927-4b13-b746-572312a1c93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4517</TotalTime>
  <Words>174</Words>
  <Application>Microsoft Office PowerPoint</Application>
  <PresentationFormat>Custom</PresentationFormat>
  <Paragraphs>28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</vt:lpstr>
      <vt:lpstr>Calibri</vt:lpstr>
      <vt:lpstr>Trebuchet MS</vt:lpstr>
      <vt:lpstr>1_Office Theme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Diana Hekerem (NHS Healthcare Improvement Scotland)</cp:lastModifiedBy>
  <cp:revision>160</cp:revision>
  <cp:lastPrinted>2017-09-06T13:57:19Z</cp:lastPrinted>
  <dcterms:created xsi:type="dcterms:W3CDTF">2017-08-22T14:27:19Z</dcterms:created>
  <dcterms:modified xsi:type="dcterms:W3CDTF">2022-12-06T17:55:09Z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