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5" r:id="rId2"/>
    <p:sldId id="320" r:id="rId3"/>
    <p:sldId id="257" r:id="rId4"/>
    <p:sldId id="311" r:id="rId5"/>
    <p:sldId id="306" r:id="rId6"/>
    <p:sldId id="322" r:id="rId7"/>
    <p:sldId id="292" r:id="rId8"/>
    <p:sldId id="328" r:id="rId9"/>
    <p:sldId id="324" r:id="rId10"/>
    <p:sldId id="325" r:id="rId11"/>
    <p:sldId id="326" r:id="rId12"/>
    <p:sldId id="327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OFFICIAL
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0D37F-B89A-4E09-8F55-75F63C9DB42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
OFFICIAL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56D00-CCFE-4BCA-8FC0-7F37131E2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7147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OFFICIAL
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17B67-50F0-4DEE-B57D-03A8EFF4D4C0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
OFFICIAL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593E1-64FB-4DD0-A1FD-A272245CE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4279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D4BED1-E90F-45C1-B0C2-860BF9ED6A92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8924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2A092-F2DC-46B3-A9B3-E7D5037E2F5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07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2A092-F2DC-46B3-A9B3-E7D5037E2F5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272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2A092-F2DC-46B3-A9B3-E7D5037E2F5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893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OFFICIAL
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93E1-64FB-4DD0-A1FD-A272245CE4E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56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8626238-870E-4919-B6DA-62BE8EE8D3B0}" type="slidenum">
              <a:rPr lang="en-GB" altLang="en-US" sz="1200"/>
              <a:pPr algn="r"/>
              <a:t>2</a:t>
            </a:fld>
            <a:endParaRPr lang="en-GB" alt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8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Tx/>
              <a:buNone/>
            </a:pP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6888-FB73-4F0C-9D49-15D5E15E570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27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OFFICIAL
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93E1-64FB-4DD0-A1FD-A272245CE4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97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GB" altLang="en-US" b="1">
                <a:solidFill>
                  <a:srgbClr val="FF0000"/>
                </a:solidFill>
              </a:rPr>
              <a:t> 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E8F6E6-AF1A-4E87-9C5F-BD8407D2A7BB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390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GB" altLang="en-US" b="1">
                <a:solidFill>
                  <a:srgbClr val="FF0000"/>
                </a:solidFill>
              </a:rPr>
              <a:t> 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E8F6E6-AF1A-4E87-9C5F-BD8407D2A7BB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531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OFFICIAL
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93E1-64FB-4DD0-A1FD-A272245CE4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48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2A092-F2DC-46B3-A9B3-E7D5037E2F5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16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2A092-F2DC-46B3-A9B3-E7D5037E2F5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50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7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FFEC0-C378-4D5D-B042-EE3F6D3D255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70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4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42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5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05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3EBD-1FCD-4B60-9AB1-BD1E9802B7F2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
OFFICIAL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47235-5B66-4A87-95FC-91BD5C44E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2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bi.scot/" TargetMode="External"/><Relationship Id="rId4" Type="http://schemas.openxmlformats.org/officeDocument/2006/relationships/hyperlink" Target="mailto:DBIcentral@lanarkshire.scot.nhs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oneillk\AppData\Local\Microsoft\Windows\Temporary Internet Files\Content.Outlook\6Y6WQHZK\DBI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65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0" y="1897350"/>
            <a:ext cx="11914910" cy="1655762"/>
          </a:xfrm>
          <a:prstGeom prst="wedgeRoundRectCallout">
            <a:avLst>
              <a:gd name="adj1" fmla="val -48173"/>
              <a:gd name="adj2" fmla="val 4977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cs typeface="Arial" pitchFamily="34" charset="0"/>
              </a:rPr>
              <a:t>Distress Brief Intervention (DBI): </a:t>
            </a:r>
          </a:p>
          <a:p>
            <a:pPr algn="ctr">
              <a:defRPr/>
            </a:pPr>
            <a:r>
              <a:rPr lang="en-GB" sz="3200" b="1" dirty="0"/>
              <a:t>Building Connected; Compassionate; Support for People Presenting in </a:t>
            </a:r>
            <a:r>
              <a:rPr lang="en-GB" sz="3200" b="1" dirty="0">
                <a:cs typeface="Arial" pitchFamily="34" charset="0"/>
              </a:rPr>
              <a:t>Distress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611417" y="4011324"/>
            <a:ext cx="8468288" cy="1504650"/>
          </a:xfrm>
          <a:prstGeom prst="wedgeRoundRectCallout">
            <a:avLst>
              <a:gd name="adj1" fmla="val 45788"/>
              <a:gd name="adj2" fmla="val 48829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en-US" sz="16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O’Neill</a:t>
            </a:r>
            <a:r>
              <a:rPr lang="en-US" alt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National DBI </a:t>
            </a:r>
            <a:r>
              <a:rPr lang="en-US" altLang="en-US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Manager,</a:t>
            </a:r>
          </a:p>
          <a:p>
            <a:pPr eaLnBrk="1" hangingPunct="1">
              <a:defRPr/>
            </a:pPr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Chief Superintendent Matt Richards,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Divisional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Commander of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Partnerships, Preventions and Community Wellbeing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  <a:p>
            <a:pPr eaLnBrk="1" hangingPunct="1">
              <a:defRPr/>
            </a:pPr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Inspector Danny Clark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Police Scotland DBI Lead </a:t>
            </a:r>
            <a:endParaRPr lang="en-US" alt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898" y="3688051"/>
            <a:ext cx="1159215" cy="198307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166255" y="3965136"/>
            <a:ext cx="2013539" cy="1678276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6300610"/>
            <a:ext cx="12192000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www.dbi.scot  / </a:t>
            </a:r>
            <a:r>
              <a:rPr lang="en-GB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dbi_scot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0" y="8092"/>
            <a:ext cx="12192000" cy="899958"/>
          </a:xfrm>
          <a:prstGeom prst="wedgeRoundRectCallout">
            <a:avLst>
              <a:gd name="adj1" fmla="val -46690"/>
              <a:gd name="adj2" fmla="val 4915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Reflections from </a:t>
            </a:r>
            <a:r>
              <a:rPr lang="en-GB" sz="3600" b="1" dirty="0">
                <a:latin typeface="Arial" pitchFamily="34" charset="0"/>
                <a:cs typeface="Arial" pitchFamily="34" charset="0"/>
              </a:rPr>
              <a:t>the Frontline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6324664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59" y="1295839"/>
            <a:ext cx="2633029" cy="4504338"/>
          </a:xfrm>
          <a:prstGeom prst="rect">
            <a:avLst/>
          </a:prstGeom>
        </p:spPr>
      </p:pic>
      <p:sp>
        <p:nvSpPr>
          <p:cNvPr id="14" name="Rectangle: Rounded Corners 1"/>
          <p:cNvSpPr>
            <a:spLocks noChangeArrowheads="1"/>
          </p:cNvSpPr>
          <p:nvPr/>
        </p:nvSpPr>
        <p:spPr bwMode="auto">
          <a:xfrm>
            <a:off x="3057236" y="958851"/>
            <a:ext cx="8414328" cy="2190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DBI TRAINED OFFICER </a:t>
            </a:r>
            <a:r>
              <a:rPr lang="en-GB" alt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QUOTE:</a:t>
            </a:r>
            <a:endParaRPr lang="en-GB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 think it’s a great avenue for folk that aren't quite sure of where to turn. </a:t>
            </a:r>
          </a:p>
          <a:p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a great tool for us as police officers as it’s not always criminal matters that we deal with.</a:t>
            </a:r>
          </a:p>
          <a:p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I can issue a DBI and folk engage that makes me happy as I walk away from the call feeling like I've got a good outcome.  It’s a great system.”</a:t>
            </a:r>
          </a:p>
          <a:p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4"/>
          <p:cNvSpPr>
            <a:spLocks noChangeArrowheads="1"/>
          </p:cNvSpPr>
          <p:nvPr/>
        </p:nvSpPr>
        <p:spPr bwMode="auto">
          <a:xfrm>
            <a:off x="3509817" y="3454505"/>
            <a:ext cx="8562109" cy="2778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SERVING OFFICER FAMILY MEMBERS </a:t>
            </a:r>
            <a:r>
              <a:rPr lang="en-GB" alt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QUOTE:</a:t>
            </a:r>
            <a:endParaRPr lang="en-GB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 just want to let you know that I am so grateful for your help in getting me help through DBI.</a:t>
            </a:r>
          </a:p>
          <a:p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Level 2 provider was fantastic and has really helped me and given me the hints and tips needed that I will keep and use going forward. </a:t>
            </a:r>
          </a:p>
          <a:p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feel much calmer and crying so much less thanks to DBI.  The service is worth so much more than I can explain. </a:t>
            </a:r>
          </a:p>
          <a:p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once again for your help getting me in, I will be forever grateful.”</a:t>
            </a:r>
          </a:p>
          <a:p>
            <a:endParaRPr lang="en-GB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5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0" y="8092"/>
            <a:ext cx="12192000" cy="899958"/>
          </a:xfrm>
          <a:prstGeom prst="wedgeRoundRectCallout">
            <a:avLst>
              <a:gd name="adj1" fmla="val -46690"/>
              <a:gd name="adj2" fmla="val 4915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Police Scotland Case Study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6324664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59" y="1295839"/>
            <a:ext cx="2633029" cy="450433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207327" y="1049049"/>
            <a:ext cx="8818417" cy="4837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2400" b="1" dirty="0" smtClean="0">
                <a:ea typeface="Calibri" panose="020F0502020204030204" pitchFamily="34" charset="0"/>
              </a:rPr>
              <a:t>CIRCUMSTANCES OF POLICE SCOTLAND LEVEL 1 REFERRAL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Highly distressed male contacted Police – couldn’t gain access to his home.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Police attended - male presented as experiencing difficulties with alcohol misuse, employment, financial and isolation.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DBI referral submitted - contact made within 11 hours of submission.</a:t>
            </a:r>
          </a:p>
          <a:p>
            <a:pPr marL="0" indent="0">
              <a:buFontTx/>
              <a:buNone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 </a:t>
            </a:r>
          </a:p>
          <a:p>
            <a:pPr marL="0" indent="0">
              <a:buFontTx/>
              <a:buNone/>
              <a:defRPr/>
            </a:pPr>
            <a:r>
              <a:rPr lang="en-GB" sz="2400" b="1" dirty="0" smtClean="0">
                <a:ea typeface="Calibri" panose="020F0502020204030204" pitchFamily="34" charset="0"/>
              </a:rPr>
              <a:t>ACTION TAKEN BY DBI LEVEL 2 PROVIDER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Appointment with GP re general health and alcohol misuse.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Referral to a food bank.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Urgent referral to Home Energy Scotland – received energy vouchers the following day.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Referral to DWP - application for Universal Credit fast tracked for quick payment.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ea typeface="Calibri" panose="020F0502020204030204" pitchFamily="34" charset="0"/>
              </a:rPr>
              <a:t>Appointment at local job centre the same week - linked in with Disability Employment advisor.</a:t>
            </a:r>
            <a:endParaRPr lang="en-GB" sz="2000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5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0" y="8092"/>
            <a:ext cx="12192000" cy="899958"/>
          </a:xfrm>
          <a:prstGeom prst="wedgeRoundRectCallout">
            <a:avLst>
              <a:gd name="adj1" fmla="val -46690"/>
              <a:gd name="adj2" fmla="val 4915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Police Scotland Case Study – Part 2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6324664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59" y="1295839"/>
            <a:ext cx="2633029" cy="450433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90987" y="1046596"/>
            <a:ext cx="9162467" cy="4838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ACTION TAKEN BY DBI LEVEL 2 PROVIDER CONTINUED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Gym referral submitted and attendance at local Men’s Shed to aid isolation and find better ways of coping with stress.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A referral for alcohol support and Routes to Work for employment support.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endParaRPr lang="en-GB" sz="20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GB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OUTCOME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By the end of 14 days of support, he had food, gas, electricity and was in receipt of universal credit.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He had attended coffee and chats with people which made him feel safer, supported and respected.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Distress Management Plan in place and coping strategies develop.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He was thankful to Police for supporting him at one of his worst periods of distress.</a:t>
            </a:r>
          </a:p>
          <a:p>
            <a:pPr>
              <a:buFont typeface="Symbol" panose="05050102010706020507" pitchFamily="18" charset="2"/>
              <a:buChar char=""/>
              <a:defRPr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He was grateful to DBI for supporting him throughout this time. </a:t>
            </a:r>
          </a:p>
          <a:p>
            <a:pPr marL="0" indent="0">
              <a:buFontTx/>
              <a:buNone/>
              <a:defRPr/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		</a:t>
            </a:r>
            <a:r>
              <a:rPr lang="en-GB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Starting Distress Level – 7                          Final Distress Level – 2</a:t>
            </a:r>
          </a:p>
          <a:p>
            <a:pPr marL="0" indent="0">
              <a:buFontTx/>
              <a:buNone/>
              <a:defRPr/>
            </a:pPr>
            <a:endParaRPr lang="en-GB" sz="1800" b="1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2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"/>
            <a:ext cx="12192000" cy="52322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F497D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DBI </a:t>
            </a: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Central Team: 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Please Contact Us 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397816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4192"/>
            <a:ext cx="12192000" cy="6060122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6363" y="2092325"/>
            <a:ext cx="8058582" cy="265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de-DE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DE" b="1" dirty="0">
                <a:latin typeface="Arial" panose="020B0604020202020204" pitchFamily="34" charset="0"/>
              </a:rPr>
              <a:t>e: </a:t>
            </a:r>
            <a:r>
              <a:rPr lang="de-DE" dirty="0">
                <a:latin typeface="Arial" panose="020B0604020202020204" pitchFamily="34" charset="0"/>
                <a:hlinkClick r:id="rId4"/>
              </a:rPr>
              <a:t>DBIcentral@lanarkshire.scot.nhs.uk</a:t>
            </a:r>
            <a:endParaRPr lang="de-DE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DE" b="1" dirty="0">
                <a:latin typeface="Arial" panose="020B0604020202020204" pitchFamily="34" charset="0"/>
              </a:rPr>
              <a:t>@</a:t>
            </a:r>
            <a:r>
              <a:rPr lang="de-DE" dirty="0">
                <a:latin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hlinkClick r:id="rId5"/>
              </a:rPr>
              <a:t>www.dbi.scot</a:t>
            </a:r>
            <a:endParaRPr lang="de-DE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de-DE" i="1" dirty="0">
                <a:latin typeface="Arial" panose="020B0604020202020204" pitchFamily="34" charset="0"/>
              </a:rPr>
              <a:t>#dbi_scot</a:t>
            </a:r>
            <a:endParaRPr lang="de-DE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7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 txBox="1">
            <a:spLocks noGrp="1"/>
          </p:cNvSpPr>
          <p:nvPr/>
        </p:nvSpPr>
        <p:spPr bwMode="auto">
          <a:xfrm>
            <a:off x="8077200" y="5541964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47677AE3-B494-46C9-8725-25EDC78EA2DE}" type="slidenum">
              <a:rPr lang="en-GB" sz="1050"/>
              <a:pPr algn="r">
                <a:defRPr/>
              </a:pPr>
              <a:t>2</a:t>
            </a:fld>
            <a:endParaRPr lang="en-GB" sz="1050" dirty="0"/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0" y="1"/>
            <a:ext cx="12192000" cy="4159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F497D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Arial" panose="020B0604020202020204" pitchFamily="34" charset="0"/>
              </a:rPr>
              <a:t>DBI Journey 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651668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www.dbi.scot</a:t>
            </a: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26"/>
            <a:ext cx="12192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508000"/>
            <a:ext cx="12136000" cy="590203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lIns="68580" tIns="34290" rIns="68580" bIns="34290">
            <a:normAutofit fontScale="25000" lnSpcReduction="20000"/>
          </a:bodyPr>
          <a:lstStyle/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National Commitment: Suicide Prevention and Mental Health Strategy.</a:t>
            </a: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Two year national engagement programme and review of evidence (2013-2015</a:t>
            </a:r>
            <a:r>
              <a:rPr lang="en-GB" sz="11200" b="1" dirty="0" smtClean="0">
                <a:solidFill>
                  <a:schemeClr val="bg1"/>
                </a:solidFill>
              </a:rPr>
              <a:t>).</a:t>
            </a: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 smtClean="0">
                <a:solidFill>
                  <a:schemeClr val="bg1"/>
                </a:solidFill>
              </a:rPr>
              <a:t>Scottish </a:t>
            </a:r>
            <a:r>
              <a:rPr lang="en-GB" sz="11200" b="1" dirty="0">
                <a:solidFill>
                  <a:schemeClr val="bg1"/>
                </a:solidFill>
              </a:rPr>
              <a:t>Government announce DBI Programme (</a:t>
            </a:r>
            <a:r>
              <a:rPr lang="en-GB" sz="11200" b="1" dirty="0" smtClean="0">
                <a:solidFill>
                  <a:schemeClr val="bg1"/>
                </a:solidFill>
              </a:rPr>
              <a:t>2016).</a:t>
            </a: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Programme for Government (2018)</a:t>
            </a:r>
          </a:p>
          <a:p>
            <a:pPr marL="1171575" lvl="2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16 &amp; 17 year olds</a:t>
            </a:r>
          </a:p>
          <a:p>
            <a:pPr marL="1171575" lvl="2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Under 16</a:t>
            </a:r>
          </a:p>
          <a:p>
            <a:pPr marL="1171575" lvl="2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Associate Programme</a:t>
            </a: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DBI National Response (April 2020)</a:t>
            </a:r>
          </a:p>
          <a:p>
            <a:pPr marL="1171575" lvl="2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National DBI Pathway via NHS24</a:t>
            </a: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Programme for Government (Sep 2020) &amp; Mental Health Transition &amp; Recovery Plan (Oct 2020.) </a:t>
            </a:r>
          </a:p>
          <a:p>
            <a:pPr marL="1171575" lvl="2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Transition, Blended &amp; Embedded </a:t>
            </a: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Transition &amp; Recovery (2021)</a:t>
            </a:r>
          </a:p>
          <a:p>
            <a:pPr marL="1171575" lvl="2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National Police Scotland &amp; SAS Contact Points</a:t>
            </a:r>
          </a:p>
          <a:p>
            <a:pPr marL="1171575" lvl="2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1200" b="1" dirty="0">
                <a:solidFill>
                  <a:schemeClr val="bg1"/>
                </a:solidFill>
              </a:rPr>
              <a:t>University of Glasgow: Distress </a:t>
            </a:r>
            <a:r>
              <a:rPr lang="en-GB" sz="11200" b="1" dirty="0" smtClean="0">
                <a:solidFill>
                  <a:schemeClr val="bg1"/>
                </a:solidFill>
              </a:rPr>
              <a:t>Module </a:t>
            </a:r>
            <a:r>
              <a:rPr lang="en-GB" sz="11200" b="1" dirty="0">
                <a:solidFill>
                  <a:schemeClr val="bg1"/>
                </a:solidFill>
              </a:rPr>
              <a:t>&amp; DBI </a:t>
            </a:r>
            <a:r>
              <a:rPr lang="en-GB" sz="12800" b="1" dirty="0">
                <a:solidFill>
                  <a:schemeClr val="bg1"/>
                </a:solidFill>
              </a:rPr>
              <a:t>Digitisation Toolkit.</a:t>
            </a: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2300" b="1" dirty="0">
              <a:solidFill>
                <a:schemeClr val="bg1"/>
              </a:solidFill>
            </a:endParaRP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6700" b="1" dirty="0">
              <a:solidFill>
                <a:schemeClr val="bg1"/>
              </a:solidFill>
            </a:endParaRPr>
          </a:p>
          <a:p>
            <a:pPr marL="257175" indent="-257175" defTabSz="685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7400" dirty="0">
              <a:solidFill>
                <a:srgbClr val="800080"/>
              </a:solidFill>
            </a:endParaRPr>
          </a:p>
          <a:p>
            <a:pPr defTabSz="6858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500" dirty="0">
                <a:solidFill>
                  <a:srgbClr val="800080"/>
                </a:solidFill>
              </a:rPr>
              <a:t>c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"/>
            <a:ext cx="12192000" cy="46166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</a:rPr>
              <a:t>DBI Regional &amp; National Growth Map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8496" y="1422068"/>
            <a:ext cx="504056" cy="288032"/>
          </a:xfrm>
          <a:prstGeom prst="rect">
            <a:avLst/>
          </a:prstGeom>
          <a:solidFill>
            <a:srgbClr val="FFE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38496" y="557972"/>
            <a:ext cx="504056" cy="288032"/>
          </a:xfrm>
          <a:prstGeom prst="rect">
            <a:avLst/>
          </a:prstGeom>
          <a:solidFill>
            <a:srgbClr val="00A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38496" y="990020"/>
            <a:ext cx="504056" cy="288032"/>
          </a:xfrm>
          <a:prstGeom prst="rect">
            <a:avLst/>
          </a:prstGeom>
          <a:solidFill>
            <a:srgbClr val="EE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42552" y="548680"/>
            <a:ext cx="9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DBI Live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926" y="988476"/>
            <a:ext cx="339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Preparing &amp; Committed to Go Live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552" y="1422069"/>
            <a:ext cx="365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DBI Formal Expressions of Interest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8496" y="1927498"/>
            <a:ext cx="504056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742553" y="1889631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256" y="2349456"/>
            <a:ext cx="54402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DBI Live:</a:t>
            </a:r>
          </a:p>
          <a:p>
            <a:r>
              <a:rPr lang="en-GB" sz="1400" dirty="0"/>
              <a:t>North &amp; South Lanarkshire, Scottish Borders, Aberdeen City, </a:t>
            </a:r>
          </a:p>
          <a:p>
            <a:r>
              <a:rPr lang="en-GB" sz="1400" dirty="0"/>
              <a:t>Inverness City, Moray, North, East &amp; South Ayrshire, Inverclyde,</a:t>
            </a:r>
          </a:p>
          <a:p>
            <a:r>
              <a:rPr lang="en-GB" sz="1400" dirty="0"/>
              <a:t>Midlothian, Dumfries &amp; Galloway, Orkney, West Dunbartonshire,</a:t>
            </a:r>
          </a:p>
          <a:p>
            <a:r>
              <a:rPr lang="en-GB" sz="1400" dirty="0"/>
              <a:t>Angus, Perth &amp; Kinross, Dundee City, Edinburgh City, Argyll &amp; Bute</a:t>
            </a:r>
          </a:p>
          <a:p>
            <a:r>
              <a:rPr lang="en-GB" sz="1400" dirty="0"/>
              <a:t>and Aberdeenshire.</a:t>
            </a:r>
          </a:p>
          <a:p>
            <a:endParaRPr lang="en-GB" sz="1400" dirty="0"/>
          </a:p>
          <a:p>
            <a:r>
              <a:rPr lang="en-GB" sz="1400" b="1" dirty="0"/>
              <a:t>Preparing &amp; Committed to go live:</a:t>
            </a:r>
          </a:p>
          <a:p>
            <a:r>
              <a:rPr lang="en-GB" sz="1400" dirty="0"/>
              <a:t>Western Isles, Clackmannanshire, Stirling, East Lothian and Fife.</a:t>
            </a:r>
          </a:p>
          <a:p>
            <a:endParaRPr lang="en-GB" sz="1400" dirty="0"/>
          </a:p>
          <a:p>
            <a:r>
              <a:rPr lang="en-GB" sz="1400" b="1" dirty="0"/>
              <a:t>DBI Formal Expression of Interest:</a:t>
            </a:r>
          </a:p>
          <a:p>
            <a:r>
              <a:rPr lang="en-GB" sz="1400" dirty="0"/>
              <a:t>Highland, Falkirk, West Lothian and Shetland. </a:t>
            </a:r>
          </a:p>
          <a:p>
            <a:endParaRPr lang="en-GB" sz="1400" b="1" dirty="0"/>
          </a:p>
          <a:p>
            <a:r>
              <a:rPr lang="en-GB" sz="1400" b="1" dirty="0"/>
              <a:t>In Discussion:</a:t>
            </a:r>
          </a:p>
          <a:p>
            <a:r>
              <a:rPr lang="en-GB" sz="1400" dirty="0"/>
              <a:t>East Dunbartonshire, East Renfrewshire, Glasgow City and</a:t>
            </a:r>
          </a:p>
          <a:p>
            <a:r>
              <a:rPr lang="en-GB" sz="1400" dirty="0"/>
              <a:t>Renfrewshire.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0" y="6324664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393" y="548679"/>
            <a:ext cx="1061411" cy="87338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5892802" y="532446"/>
            <a:ext cx="3840643" cy="2552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702039" y="524769"/>
            <a:ext cx="31406" cy="5538085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874792" y="6018981"/>
            <a:ext cx="3824012" cy="3424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878027" y="568644"/>
            <a:ext cx="49879" cy="5450337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046381" y="1818526"/>
            <a:ext cx="20199" cy="1732564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781044" y="3574472"/>
            <a:ext cx="1265337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446940" y="2051556"/>
            <a:ext cx="30839" cy="4176802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86241" y="6232304"/>
            <a:ext cx="1519141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18572" y="2060848"/>
            <a:ext cx="1519141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449455" y="3574472"/>
            <a:ext cx="421979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426577" y="4611367"/>
            <a:ext cx="1311564" cy="132343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CY&amp;P Under 16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Lanarkshire &amp; Aberdeen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9781044" y="3909403"/>
            <a:ext cx="1265337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066580" y="3909403"/>
            <a:ext cx="0" cy="625471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C:\Users\martim05\Desktop\Desktop Work Folder\DBI\Admin\Logos and Symbols\Police Scotland.png"/>
          <p:cNvPicPr>
            <a:picLocks noChangeAspect="1"/>
          </p:cNvPicPr>
          <p:nvPr/>
        </p:nvPicPr>
        <p:blipFill>
          <a:blip r:embed="rId4" cstate="print"/>
          <a:srcRect l="23926" t="2945" r="20215" b="5449"/>
          <a:stretch>
            <a:fillRect/>
          </a:stretch>
        </p:blipFill>
        <p:spPr bwMode="auto">
          <a:xfrm>
            <a:off x="9912501" y="1235163"/>
            <a:ext cx="785195" cy="8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Image result for scottish ambulance service ico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91981" y="1234800"/>
            <a:ext cx="699840" cy="8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2E088D-4089-44DF-BB06-7B1A1831F0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3461" r="17958" b="1865"/>
          <a:stretch/>
        </p:blipFill>
        <p:spPr>
          <a:xfrm>
            <a:off x="6082654" y="741444"/>
            <a:ext cx="3534401" cy="510473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2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04" y="438552"/>
            <a:ext cx="11827814" cy="5952623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1"/>
            <a:ext cx="12192000" cy="4159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F497D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Arial" panose="020B0604020202020204" pitchFamily="34" charset="0"/>
              </a:rPr>
              <a:t>What is DBI? 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651668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www.dbi.scot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2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Content Placeholder 6"/>
          <p:cNvSpPr txBox="1">
            <a:spLocks/>
          </p:cNvSpPr>
          <p:nvPr/>
        </p:nvSpPr>
        <p:spPr bwMode="auto">
          <a:xfrm>
            <a:off x="263236" y="457701"/>
            <a:ext cx="11665527" cy="58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F497D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400" dirty="0">
                <a:solidFill>
                  <a:schemeClr val="tx2"/>
                </a:solidFill>
              </a:rPr>
              <a:t>Training - Level 1: </a:t>
            </a:r>
            <a:r>
              <a:rPr lang="en-GB" sz="2400" dirty="0">
                <a:solidFill>
                  <a:schemeClr val="tx2"/>
                </a:solidFill>
              </a:rPr>
              <a:t>2,448 </a:t>
            </a:r>
            <a:r>
              <a:rPr lang="en-GB" sz="2400" dirty="0" smtClean="0">
                <a:solidFill>
                  <a:schemeClr val="tx2"/>
                </a:solidFill>
              </a:rPr>
              <a:t>(1,283 from Police Scotland). </a:t>
            </a:r>
          </a:p>
          <a:p>
            <a:r>
              <a:rPr lang="en-GB" altLang="en-US" sz="2400" dirty="0" smtClean="0">
                <a:solidFill>
                  <a:schemeClr val="tx2"/>
                </a:solidFill>
              </a:rPr>
              <a:t>31</a:t>
            </a:r>
            <a:r>
              <a:rPr lang="en-GB" altLang="en-US" sz="2400" baseline="30000" dirty="0" smtClean="0">
                <a:solidFill>
                  <a:schemeClr val="tx2"/>
                </a:solidFill>
              </a:rPr>
              <a:t>st</a:t>
            </a:r>
            <a:r>
              <a:rPr lang="en-GB" altLang="en-US" sz="2400" dirty="0" smtClean="0">
                <a:solidFill>
                  <a:schemeClr val="tx2"/>
                </a:solidFill>
              </a:rPr>
              <a:t> </a:t>
            </a:r>
            <a:r>
              <a:rPr lang="en-GB" altLang="en-US" sz="2400" dirty="0">
                <a:solidFill>
                  <a:schemeClr val="tx2"/>
                </a:solidFill>
              </a:rPr>
              <a:t>October 2022: 33,982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r>
              <a:rPr lang="en-GB" altLang="en-US" sz="2400" dirty="0">
                <a:solidFill>
                  <a:schemeClr val="tx2"/>
                </a:solidFill>
              </a:rPr>
              <a:t>referrals, 27,250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r>
              <a:rPr lang="en-GB" altLang="en-US" sz="2400" dirty="0">
                <a:solidFill>
                  <a:schemeClr val="tx2"/>
                </a:solidFill>
              </a:rPr>
              <a:t>since COVID period 1</a:t>
            </a:r>
            <a:r>
              <a:rPr lang="en-GB" altLang="en-US" sz="2400" baseline="30000" dirty="0">
                <a:solidFill>
                  <a:schemeClr val="tx2"/>
                </a:solidFill>
              </a:rPr>
              <a:t>st</a:t>
            </a:r>
            <a:r>
              <a:rPr lang="en-GB" altLang="en-US" sz="2400" dirty="0">
                <a:solidFill>
                  <a:schemeClr val="tx2"/>
                </a:solidFill>
              </a:rPr>
              <a:t> </a:t>
            </a:r>
            <a:r>
              <a:rPr lang="en-GB" altLang="en-US" sz="2400" dirty="0" smtClean="0">
                <a:solidFill>
                  <a:schemeClr val="tx2"/>
                </a:solidFill>
              </a:rPr>
              <a:t>March. </a:t>
            </a:r>
            <a:r>
              <a:rPr lang="en-GB" altLang="en-US" sz="2400" dirty="0">
                <a:solidFill>
                  <a:schemeClr val="tx2"/>
                </a:solidFill>
              </a:rPr>
              <a:t>2020 including 10</a:t>
            </a:r>
            <a:r>
              <a:rPr lang="en-GB" sz="2400" dirty="0">
                <a:solidFill>
                  <a:schemeClr val="tx2"/>
                </a:solidFill>
              </a:rPr>
              <a:t>,923 </a:t>
            </a:r>
            <a:r>
              <a:rPr lang="en-GB" altLang="en-US" sz="2400" dirty="0">
                <a:solidFill>
                  <a:schemeClr val="tx2"/>
                </a:solidFill>
              </a:rPr>
              <a:t>from NHS24 since mid-June </a:t>
            </a:r>
            <a:r>
              <a:rPr lang="en-GB" altLang="en-US" sz="2400" dirty="0" smtClean="0">
                <a:solidFill>
                  <a:schemeClr val="tx2"/>
                </a:solidFill>
              </a:rPr>
              <a:t>2020. Now </a:t>
            </a:r>
            <a:r>
              <a:rPr lang="en-GB" altLang="en-US" sz="2400" dirty="0">
                <a:solidFill>
                  <a:schemeClr val="tx2"/>
                </a:solidFill>
              </a:rPr>
              <a:t>1,050 referrals per month for 2022 up from </a:t>
            </a:r>
            <a:r>
              <a:rPr lang="en-GB" altLang="en-US" sz="2400" dirty="0" smtClean="0">
                <a:solidFill>
                  <a:schemeClr val="tx2"/>
                </a:solidFill>
              </a:rPr>
              <a:t>323 in 2019.</a:t>
            </a:r>
          </a:p>
          <a:p>
            <a:r>
              <a:rPr lang="en-GB" sz="2400" dirty="0"/>
              <a:t>3,121 </a:t>
            </a:r>
            <a:r>
              <a:rPr lang="en-GB" sz="2400" dirty="0" smtClean="0"/>
              <a:t>of these referrals from Police </a:t>
            </a:r>
            <a:r>
              <a:rPr lang="en-GB" sz="2400" dirty="0"/>
              <a:t>Scotland </a:t>
            </a:r>
            <a:r>
              <a:rPr lang="en-GB" sz="2400" dirty="0" smtClean="0"/>
              <a:t>(9.2</a:t>
            </a:r>
            <a:r>
              <a:rPr lang="en-GB" sz="2400" dirty="0"/>
              <a:t>% of all </a:t>
            </a:r>
            <a:r>
              <a:rPr lang="en-GB" sz="2400" dirty="0" smtClean="0"/>
              <a:t>referrals &amp; 13.6</a:t>
            </a:r>
            <a:r>
              <a:rPr lang="en-GB" sz="2400" dirty="0"/>
              <a:t>% of referrals for the </a:t>
            </a:r>
            <a:r>
              <a:rPr lang="en-GB" sz="2400" dirty="0" smtClean="0"/>
              <a:t>local </a:t>
            </a:r>
            <a:r>
              <a:rPr lang="en-GB" sz="2400" dirty="0"/>
              <a:t>pathways).</a:t>
            </a:r>
            <a:endParaRPr lang="en-GB" altLang="en-US" sz="2400" dirty="0">
              <a:solidFill>
                <a:schemeClr val="tx2"/>
              </a:solidFill>
            </a:endParaRPr>
          </a:p>
          <a:p>
            <a:r>
              <a:rPr lang="en-GB" altLang="en-US" sz="2400" dirty="0">
                <a:solidFill>
                  <a:schemeClr val="tx2"/>
                </a:solidFill>
              </a:rPr>
              <a:t>The vast majority received a contact attempt within 24hrs of referral.</a:t>
            </a:r>
          </a:p>
          <a:p>
            <a:r>
              <a:rPr lang="en-GB" altLang="en-US" sz="2400" dirty="0">
                <a:solidFill>
                  <a:schemeClr val="tx2"/>
                </a:solidFill>
              </a:rPr>
              <a:t>26% Under 26</a:t>
            </a:r>
          </a:p>
          <a:p>
            <a:r>
              <a:rPr lang="en-GB" altLang="en-US" sz="2400" dirty="0">
                <a:solidFill>
                  <a:schemeClr val="tx2"/>
                </a:solidFill>
              </a:rPr>
              <a:t>57% Female. </a:t>
            </a:r>
          </a:p>
          <a:p>
            <a:r>
              <a:rPr lang="en-GB" altLang="en-US" sz="2400" dirty="0">
                <a:solidFill>
                  <a:schemeClr val="tx2"/>
                </a:solidFill>
              </a:rPr>
              <a:t>High levels of engagement. </a:t>
            </a:r>
            <a:endParaRPr lang="en-GB" altLang="en-US" sz="2400" dirty="0" smtClean="0">
              <a:solidFill>
                <a:schemeClr val="tx2"/>
              </a:solidFill>
            </a:endParaRPr>
          </a:p>
          <a:p>
            <a:r>
              <a:rPr lang="en-GB" altLang="en-US" sz="2400" dirty="0" smtClean="0">
                <a:solidFill>
                  <a:schemeClr val="tx2"/>
                </a:solidFill>
              </a:rPr>
              <a:t>On average 2 presenting problems and 2 contributing factors</a:t>
            </a:r>
            <a:endParaRPr lang="en-GB" altLang="en-US" sz="2400" dirty="0">
              <a:solidFill>
                <a:schemeClr val="tx2"/>
              </a:solidFill>
            </a:endParaRPr>
          </a:p>
          <a:p>
            <a:r>
              <a:rPr lang="en-GB" altLang="en-US" sz="2400" dirty="0">
                <a:solidFill>
                  <a:schemeClr val="tx2"/>
                </a:solidFill>
              </a:rPr>
              <a:t>69% of referrals where from the five most deprived deciles. </a:t>
            </a:r>
          </a:p>
          <a:p>
            <a:r>
              <a:rPr lang="en-GB" altLang="en-US" sz="2400" dirty="0">
                <a:solidFill>
                  <a:schemeClr val="tx2"/>
                </a:solidFill>
              </a:rPr>
              <a:t>10% self-reported being under the influence of alcohol/ substances at point of referral.</a:t>
            </a:r>
          </a:p>
          <a:p>
            <a:pPr marL="0" indent="0">
              <a:buNone/>
            </a:pPr>
            <a:endParaRPr lang="en-GB" altLang="en-US" sz="2200" dirty="0"/>
          </a:p>
          <a:p>
            <a:pPr>
              <a:buFont typeface="Arial" panose="020B0604020202020204" pitchFamily="34" charset="0"/>
              <a:buNone/>
            </a:pPr>
            <a:endParaRPr lang="en-GB" altLang="en-US" sz="2200" dirty="0"/>
          </a:p>
        </p:txBody>
      </p:sp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-26988"/>
            <a:ext cx="12192000" cy="400051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F497D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Observations &amp; Experiences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324664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9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-26988"/>
            <a:ext cx="12192000" cy="707886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F497D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B2B2B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Evaluations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324664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50" y="916875"/>
            <a:ext cx="3152178" cy="5228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792" y="916875"/>
            <a:ext cx="2859881" cy="5228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7673" y="737455"/>
            <a:ext cx="57727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800" dirty="0" smtClean="0">
                <a:solidFill>
                  <a:schemeClr val="tx2"/>
                </a:solidFill>
              </a:rPr>
              <a:t>Levels of distress reduced over 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800" dirty="0" smtClean="0">
                <a:solidFill>
                  <a:schemeClr val="tx2"/>
                </a:solidFill>
              </a:rPr>
              <a:t>Transforming cross-sectorial working.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800" dirty="0" smtClean="0">
                <a:solidFill>
                  <a:schemeClr val="tx2"/>
                </a:solidFill>
              </a:rPr>
              <a:t>Highly </a:t>
            </a:r>
            <a:r>
              <a:rPr lang="en-GB" altLang="en-US" sz="2800" dirty="0">
                <a:solidFill>
                  <a:schemeClr val="tx2"/>
                </a:solidFill>
              </a:rPr>
              <a:t>valued by front lines services and people who receive support.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800" dirty="0">
                <a:solidFill>
                  <a:schemeClr val="tx2"/>
                </a:solidFill>
              </a:rPr>
              <a:t>High levels of compassion </a:t>
            </a:r>
            <a:r>
              <a:rPr lang="en-GB" altLang="en-US" sz="2800" dirty="0" smtClean="0">
                <a:solidFill>
                  <a:schemeClr val="tx2"/>
                </a:solidFill>
              </a:rPr>
              <a:t>experienced.</a:t>
            </a:r>
            <a:endParaRPr lang="en-GB" altLang="en-US" sz="2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800" dirty="0">
                <a:solidFill>
                  <a:schemeClr val="tx2"/>
                </a:solidFill>
              </a:rPr>
              <a:t>Those receiving DBI, report feeling more able to manage both immediate and future distress.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800" dirty="0" smtClean="0">
                <a:solidFill>
                  <a:schemeClr val="tx2"/>
                </a:solidFill>
              </a:rPr>
              <a:t>Reducing suicidal behaviour. </a:t>
            </a:r>
            <a:endParaRPr lang="en-GB" altLang="en-US" sz="2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4429" y="5569547"/>
            <a:ext cx="5525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/>
              <a:t>Research Team: </a:t>
            </a:r>
            <a:r>
              <a:rPr lang="en-GB" sz="1600" dirty="0" smtClean="0"/>
              <a:t>Nursing </a:t>
            </a:r>
            <a:r>
              <a:rPr lang="en-GB" sz="1600" dirty="0"/>
              <a:t>Midwifery and Allied Health Professions Research Unit at the University of Stirling, </a:t>
            </a:r>
            <a:r>
              <a:rPr lang="en-GB" sz="1600" dirty="0" err="1"/>
              <a:t>ScotCen</a:t>
            </a:r>
            <a:r>
              <a:rPr lang="en-GB" sz="1600" dirty="0"/>
              <a:t>, The Mental Health Foundation and Glasgow Caledonian University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8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65" y="2111376"/>
            <a:ext cx="4812144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03199" y="4724401"/>
            <a:ext cx="11711709" cy="1679575"/>
          </a:xfrm>
          <a:prstGeom prst="wedgeRoundRectCallout">
            <a:avLst>
              <a:gd name="adj1" fmla="val -47591"/>
              <a:gd name="adj2" fmla="val -45852"/>
              <a:gd name="adj3" fmla="val 16667"/>
            </a:avLst>
          </a:prstGeom>
          <a:solidFill>
            <a:srgbClr val="00206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i="1" dirty="0"/>
              <a:t>“a sensitivity to distress together with the commitment, courage and wisdom to do something about it”, </a:t>
            </a:r>
            <a:endParaRPr lang="en-GB" sz="2400" dirty="0"/>
          </a:p>
          <a:p>
            <a:pPr algn="ctr">
              <a:defRPr/>
            </a:pPr>
            <a:endParaRPr lang="en-GB" sz="675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0" y="8092"/>
            <a:ext cx="12192000" cy="899958"/>
          </a:xfrm>
          <a:prstGeom prst="wedgeRoundRectCallout">
            <a:avLst>
              <a:gd name="adj1" fmla="val -46690"/>
              <a:gd name="adj2" fmla="val 4915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Building Connected Compassionate Support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6324664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sp>
        <p:nvSpPr>
          <p:cNvPr id="14" name="Rectangle: Rounded Corners 1"/>
          <p:cNvSpPr>
            <a:spLocks noChangeArrowheads="1"/>
          </p:cNvSpPr>
          <p:nvPr/>
        </p:nvSpPr>
        <p:spPr bwMode="auto">
          <a:xfrm>
            <a:off x="2300438" y="4944595"/>
            <a:ext cx="9750392" cy="9749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cs typeface="Arial" panose="020B0604020202020204" pitchFamily="34" charset="0"/>
              </a:rPr>
              <a:t>Chief Superintendent Matt Richards,</a:t>
            </a: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 Divisional Commander of Partnerships, Preventions and Community Wellbeing Division</a:t>
            </a:r>
          </a:p>
          <a:p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81263" y="1386038"/>
            <a:ext cx="8383603" cy="2752825"/>
          </a:xfrm>
          <a:prstGeom prst="wedgeEllipseCallout">
            <a:avLst>
              <a:gd name="adj1" fmla="val 54625"/>
              <a:gd name="adj2" fmla="val 66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800" b="1" dirty="0">
                <a:solidFill>
                  <a:schemeClr val="bg1"/>
                </a:solidFill>
              </a:rPr>
              <a:t>A personal Reflection</a:t>
            </a:r>
          </a:p>
          <a:p>
            <a:pPr algn="ctr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7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0" y="8092"/>
            <a:ext cx="12192000" cy="1172584"/>
          </a:xfrm>
          <a:prstGeom prst="wedgeRoundRectCallout">
            <a:avLst>
              <a:gd name="adj1" fmla="val -46690"/>
              <a:gd name="adj2" fmla="val 4915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Arial" pitchFamily="34" charset="0"/>
                <a:cs typeface="Arial" pitchFamily="34" charset="0"/>
              </a:rPr>
              <a:t>Reflections from </a:t>
            </a:r>
            <a:r>
              <a:rPr lang="en-GB" sz="3600" b="1" dirty="0">
                <a:latin typeface="Arial" pitchFamily="34" charset="0"/>
                <a:cs typeface="Arial" pitchFamily="34" charset="0"/>
              </a:rPr>
              <a:t>the Frontline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3251" y="4117403"/>
            <a:ext cx="2623258" cy="183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10" y="1504613"/>
            <a:ext cx="3435796" cy="2254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691" y="1504613"/>
            <a:ext cx="3953164" cy="2254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218" y="4117403"/>
            <a:ext cx="4147724" cy="1886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268" y="4083137"/>
            <a:ext cx="3921932" cy="1920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295" y="1504613"/>
            <a:ext cx="3557732" cy="2254587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6324664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www.dbi.scot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
OFFICIAL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3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934</Words>
  <Application>Microsoft Office PowerPoint</Application>
  <PresentationFormat>Widescreen</PresentationFormat>
  <Paragraphs>162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NHS Lanarkshire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O'Neill, Kevin</dc:creator>
  <cp:lastModifiedBy>Smith, Martin</cp:lastModifiedBy>
  <cp:revision>120</cp:revision>
  <dcterms:created xsi:type="dcterms:W3CDTF">2020-11-02T10:01:25Z</dcterms:created>
  <dcterms:modified xsi:type="dcterms:W3CDTF">2022-12-08T12:49:42Z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Name">
    <vt:lpwstr>OFFICIAL</vt:lpwstr>
  </property>
  <property fmtid="{D5CDD505-2E9C-101B-9397-08002B2CF9AE}" pid="3" name="ClassificationMarking">
    <vt:lpwstr>OFFICIAL</vt:lpwstr>
  </property>
  <property fmtid="{D5CDD505-2E9C-101B-9397-08002B2CF9AE}" pid="4" name="ClassificationMadeBy">
    <vt:lpwstr>SPNET\1803964</vt:lpwstr>
  </property>
  <property fmtid="{D5CDD505-2E9C-101B-9397-08002B2CF9AE}" pid="5" name="ClassificationMadeExternally">
    <vt:lpwstr>No</vt:lpwstr>
  </property>
  <property fmtid="{D5CDD505-2E9C-101B-9397-08002B2CF9AE}" pid="6" name="ClassificationMadeOn">
    <vt:filetime>2022-12-08T12:49:19Z</vt:filetime>
  </property>
</Properties>
</file>