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2"/>
  </p:sldMasterIdLst>
  <p:notesMasterIdLst>
    <p:notesMasterId r:id="rId13"/>
  </p:notesMasterIdLst>
  <p:sldIdLst>
    <p:sldId id="298" r:id="rId3"/>
    <p:sldId id="326" r:id="rId4"/>
    <p:sldId id="302" r:id="rId5"/>
    <p:sldId id="325" r:id="rId6"/>
    <p:sldId id="336" r:id="rId7"/>
    <p:sldId id="328" r:id="rId8"/>
    <p:sldId id="329" r:id="rId9"/>
    <p:sldId id="330" r:id="rId10"/>
    <p:sldId id="332" r:id="rId11"/>
    <p:sldId id="3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F"/>
    <a:srgbClr val="8CA075"/>
    <a:srgbClr val="595763"/>
    <a:srgbClr val="C6C391"/>
    <a:srgbClr val="231F20"/>
    <a:srgbClr val="F28D30"/>
    <a:srgbClr val="725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 autoAdjust="0"/>
    <p:restoredTop sz="91020" autoAdjust="0"/>
  </p:normalViewPr>
  <p:slideViewPr>
    <p:cSldViewPr snapToGrid="0">
      <p:cViewPr varScale="1">
        <p:scale>
          <a:sx n="62" d="100"/>
          <a:sy n="62" d="100"/>
        </p:scale>
        <p:origin x="6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FC494-D1FD-4B32-BE64-87E16B7A5B0F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A9118-9BFA-4DC4-A940-250911941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595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0540"/>
            <a:ext cx="6057418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rgbClr val="F28D3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7178"/>
            <a:ext cx="9144000" cy="50639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C6C3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B06564D-FB54-D342-9F79-245340366F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017" y="3429000"/>
            <a:ext cx="2804932" cy="90591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5A2842-18EB-D248-B21C-2BC2D0767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468403"/>
            <a:ext cx="9144000" cy="4546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C6C391"/>
                </a:solidFill>
              </a:defRPr>
            </a:lvl1pPr>
          </a:lstStyle>
          <a:p>
            <a:pPr lvl="0"/>
            <a:r>
              <a:rPr lang="en-GB" dirty="0"/>
              <a:t>Click to edit Master subtitle next level</a:t>
            </a:r>
          </a:p>
        </p:txBody>
      </p:sp>
    </p:spTree>
    <p:extLst>
      <p:ext uri="{BB962C8B-B14F-4D97-AF65-F5344CB8AC3E}">
        <p14:creationId xmlns:p14="http://schemas.microsoft.com/office/powerpoint/2010/main" val="1509743203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791984"/>
      </p:ext>
    </p:extLst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6C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78459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794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0540"/>
            <a:ext cx="6057418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rgbClr val="231F2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7178"/>
            <a:ext cx="9144000" cy="50639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59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B06564D-FB54-D342-9F79-245340366F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017" y="3429000"/>
            <a:ext cx="2804932" cy="90591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5A2842-18EB-D248-B21C-2BC2D0767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468403"/>
            <a:ext cx="9144000" cy="4546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595763"/>
                </a:solidFill>
              </a:defRPr>
            </a:lvl1pPr>
          </a:lstStyle>
          <a:p>
            <a:pPr lvl="0"/>
            <a:r>
              <a:rPr lang="en-GB" dirty="0"/>
              <a:t>Click to edit Master subtitle next level</a:t>
            </a:r>
          </a:p>
        </p:txBody>
      </p:sp>
    </p:spTree>
    <p:extLst>
      <p:ext uri="{BB962C8B-B14F-4D97-AF65-F5344CB8AC3E}">
        <p14:creationId xmlns:p14="http://schemas.microsoft.com/office/powerpoint/2010/main" val="3175705726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rgbClr val="59576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595763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595763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595763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595763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59576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628901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295384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533645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16885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17495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105120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2254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38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691" r:id="rId11"/>
  </p:sldLayoutIdLst>
  <p:transition spd="slow">
    <p:cover dir="r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31F2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31F2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31F2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1F2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1F2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1F2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0E91-717C-8D47-BD4A-6ACC49B881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Preventing </a:t>
            </a:r>
            <a:r>
              <a:rPr lang="en-GB" dirty="0"/>
              <a:t>Suicide in Scotland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F5559-FEF0-BD42-B4D2-1F9452017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Rose Fitzpatrick CBE QPM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83AF7-9F94-FA48-AC83-863FF4746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Chair, National Suicide Prevention Leadership Group</a:t>
            </a:r>
          </a:p>
        </p:txBody>
      </p:sp>
    </p:spTree>
    <p:extLst>
      <p:ext uri="{BB962C8B-B14F-4D97-AF65-F5344CB8AC3E}">
        <p14:creationId xmlns:p14="http://schemas.microsoft.com/office/powerpoint/2010/main" val="32902880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58625-6FFE-B047-BEE5-38AE0717A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365" y="1806987"/>
            <a:ext cx="8264236" cy="27958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200"/>
              </a:spcBef>
              <a:buNone/>
            </a:pPr>
            <a:r>
              <a:rPr lang="en-GB" sz="4400" b="1" dirty="0" smtClean="0">
                <a:solidFill>
                  <a:schemeClr val="tx1"/>
                </a:solidFill>
              </a:rPr>
              <a:t>Leaders </a:t>
            </a:r>
            <a:r>
              <a:rPr lang="en-GB" sz="4400" b="1" dirty="0">
                <a:solidFill>
                  <a:schemeClr val="tx1"/>
                </a:solidFill>
              </a:rPr>
              <a:t>of all communities and organisations in Scotland can create a culture that saves lives from </a:t>
            </a:r>
            <a:r>
              <a:rPr lang="en-GB" sz="4400" b="1" dirty="0" smtClean="0">
                <a:solidFill>
                  <a:schemeClr val="tx1"/>
                </a:solidFill>
              </a:rPr>
              <a:t>suicide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0441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221-8029-BE6E-273E-F831BF0C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Where </a:t>
            </a:r>
            <a:r>
              <a:rPr lang="en-GB" dirty="0">
                <a:solidFill>
                  <a:schemeClr val="tx1"/>
                </a:solidFill>
              </a:rPr>
              <a:t>we’ve come from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685A92-D878-D453-DB4C-4E715B21B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884667"/>
            <a:ext cx="10058400" cy="3945916"/>
          </a:xfrm>
        </p:spPr>
      </p:pic>
    </p:spTree>
    <p:extLst>
      <p:ext uri="{BB962C8B-B14F-4D97-AF65-F5344CB8AC3E}">
        <p14:creationId xmlns:p14="http://schemas.microsoft.com/office/powerpoint/2010/main" val="285943750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A14A-A66B-BA45-8FEC-867574B7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three-dimensional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A2EAF-0333-B24D-8EC6-BECCC8AED81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8064990">
            <a:off x="2511986" y="3277424"/>
            <a:ext cx="4486870" cy="52568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tx1"/>
                </a:solidFill>
              </a:rPr>
              <a:t>Lived Experience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94680CFC-16A6-DE4B-B792-84AA5317D441}"/>
              </a:ext>
            </a:extLst>
          </p:cNvPr>
          <p:cNvSpPr/>
          <p:nvPr/>
        </p:nvSpPr>
        <p:spPr>
          <a:xfrm>
            <a:off x="3770400" y="1715682"/>
            <a:ext cx="4651200" cy="3878489"/>
          </a:xfrm>
          <a:prstGeom prst="triangle">
            <a:avLst/>
          </a:prstGeom>
          <a:solidFill>
            <a:srgbClr val="F7941F"/>
          </a:solidFill>
          <a:ln>
            <a:solidFill>
              <a:srgbClr val="595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07999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NSPLG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ADCFDE-0CBE-DE43-9724-C6A6526758E2}"/>
              </a:ext>
            </a:extLst>
          </p:cNvPr>
          <p:cNvSpPr txBox="1">
            <a:spLocks/>
          </p:cNvSpPr>
          <p:nvPr/>
        </p:nvSpPr>
        <p:spPr>
          <a:xfrm rot="3533320">
            <a:off x="5361499" y="3322808"/>
            <a:ext cx="4254314" cy="52568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9576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9576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76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76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7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/>
                </a:solidFill>
              </a:rPr>
              <a:t>Professional Experience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BD7A12-5272-9F4F-81F1-8DD7B6CAA7E8}"/>
              </a:ext>
            </a:extLst>
          </p:cNvPr>
          <p:cNvSpPr txBox="1">
            <a:spLocks/>
          </p:cNvSpPr>
          <p:nvPr/>
        </p:nvSpPr>
        <p:spPr>
          <a:xfrm>
            <a:off x="4253180" y="5561085"/>
            <a:ext cx="3685639" cy="525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9576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9576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76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76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7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/>
                </a:solidFill>
              </a:rPr>
              <a:t>Academic Experience</a:t>
            </a:r>
          </a:p>
        </p:txBody>
      </p:sp>
    </p:spTree>
    <p:extLst>
      <p:ext uri="{BB962C8B-B14F-4D97-AF65-F5344CB8AC3E}">
        <p14:creationId xmlns:p14="http://schemas.microsoft.com/office/powerpoint/2010/main" val="64328468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1382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4B57A1-4AF8-6CF4-768F-0E652BC0DB5E}"/>
              </a:ext>
            </a:extLst>
          </p:cNvPr>
          <p:cNvSpPr/>
          <p:nvPr/>
        </p:nvSpPr>
        <p:spPr>
          <a:xfrm>
            <a:off x="3105884" y="940313"/>
            <a:ext cx="57573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Creating </a:t>
            </a:r>
            <a:r>
              <a:rPr kumimoji="0" lang="en-GB" sz="4400" b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Hope </a:t>
            </a:r>
            <a:r>
              <a:rPr kumimoji="0" lang="en-GB" sz="4400" b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Together</a:t>
            </a:r>
            <a:endParaRPr kumimoji="0" lang="en-GB" sz="4400" b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012FE1-123A-17C4-78D8-8690F253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544" y="552705"/>
            <a:ext cx="2558922" cy="521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F9D25B-C758-F09E-73BE-6B83CAF86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6" y="2347000"/>
            <a:ext cx="4401880" cy="3235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BD167A-D182-C74B-0BE1-E4A8522FE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445" y="2345620"/>
            <a:ext cx="4703568" cy="323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1752606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EC95-C744-C194-9BD4-C781067F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Vision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8788C-CE7E-484A-8910-7A2677A01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933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Our vision is to reduce the number of suicide deaths in Scotland, whilst tackling the inequalities </a:t>
            </a:r>
            <a:r>
              <a:rPr lang="en-GB" dirty="0" smtClean="0">
                <a:solidFill>
                  <a:schemeClr val="tx1"/>
                </a:solidFill>
              </a:rPr>
              <a:t>which </a:t>
            </a:r>
            <a:r>
              <a:rPr lang="en-GB" dirty="0">
                <a:solidFill>
                  <a:schemeClr val="tx1"/>
                </a:solidFill>
              </a:rPr>
              <a:t>contribute to suicide.</a:t>
            </a:r>
          </a:p>
          <a:p>
            <a:r>
              <a:rPr lang="en-GB" dirty="0">
                <a:solidFill>
                  <a:schemeClr val="tx1"/>
                </a:solidFill>
              </a:rPr>
              <a:t>To achieve this, all sectors must come together in partnership, and we must support our </a:t>
            </a:r>
            <a:r>
              <a:rPr lang="en-GB" dirty="0" smtClean="0">
                <a:solidFill>
                  <a:schemeClr val="tx1"/>
                </a:solidFill>
              </a:rPr>
              <a:t>communities </a:t>
            </a:r>
            <a:r>
              <a:rPr lang="en-GB" dirty="0">
                <a:solidFill>
                  <a:schemeClr val="tx1"/>
                </a:solidFill>
              </a:rPr>
              <a:t>so they become safe, compassionate, inclusive, and free of stigma.</a:t>
            </a:r>
          </a:p>
          <a:p>
            <a:r>
              <a:rPr lang="en-GB" dirty="0">
                <a:solidFill>
                  <a:schemeClr val="tx1"/>
                </a:solidFill>
              </a:rPr>
              <a:t>Our aim is for any child, young person or adult who has thoughts of taking their own life, or </a:t>
            </a:r>
            <a:r>
              <a:rPr lang="en-GB" dirty="0" smtClean="0">
                <a:solidFill>
                  <a:schemeClr val="tx1"/>
                </a:solidFill>
              </a:rPr>
              <a:t>are affected </a:t>
            </a:r>
            <a:r>
              <a:rPr lang="en-GB" dirty="0">
                <a:solidFill>
                  <a:schemeClr val="tx1"/>
                </a:solidFill>
              </a:rPr>
              <a:t>by suicide, to get the help they need and feel a sense of hope.</a:t>
            </a:r>
          </a:p>
        </p:txBody>
      </p:sp>
    </p:spTree>
    <p:extLst>
      <p:ext uri="{BB962C8B-B14F-4D97-AF65-F5344CB8AC3E}">
        <p14:creationId xmlns:p14="http://schemas.microsoft.com/office/powerpoint/2010/main" val="30063746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870-B15E-15CA-DB63-A8C90E95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495"/>
            <a:ext cx="10515600" cy="66229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Outcomes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BAB83F9-8F98-ED9B-04C4-6AB23ABD1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43" y="1259959"/>
            <a:ext cx="11504114" cy="42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447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FA13-6CD0-2BF6-98F6-D8123E9D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29"/>
            <a:ext cx="10515600" cy="86777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Priority </a:t>
            </a:r>
            <a:r>
              <a:rPr lang="en-GB" dirty="0">
                <a:solidFill>
                  <a:schemeClr val="tx1"/>
                </a:solidFill>
              </a:rPr>
              <a:t>Areas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521F691-8716-98B4-0D73-0D98B98AE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484" y="1818526"/>
            <a:ext cx="11413992" cy="258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5833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902" y="0"/>
            <a:ext cx="6960105" cy="68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2362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A36165606</value>
    </field>
    <field name="Objective-Title">
      <value order="0">National Suicide Prevention Leadership Group - Chair - Admin - Chair's presentation - CURRENT - January 2022 - FINAL (18 January 2022)</value>
    </field>
    <field name="Objective-Description">
      <value order="0"/>
    </field>
    <field name="Objective-CreationStamp">
      <value order="0">2022-01-18T09:39:09Z</value>
    </field>
    <field name="Objective-IsApproved">
      <value order="0">false</value>
    </field>
    <field name="Objective-IsPublished">
      <value order="0">true</value>
    </field>
    <field name="Objective-DatePublished">
      <value order="0">2022-08-18T16:06:36Z</value>
    </field>
    <field name="Objective-ModificationStamp">
      <value order="0">2022-08-18T16:06:37Z</value>
    </field>
    <field name="Objective-Owner">
      <value order="0">Wilson, Craig C (U203299)</value>
    </field>
    <field name="Objective-Path">
      <value order="0">Objective Global Folder:SG File Plan:Health, nutrition and care:Health:Mental health:Advice and policy: Mental health Part 2 (2014-):Mental Health Unit: Suicide Prevention: Suicide Prevention Leadership Group: 2018-2023</value>
    </field>
    <field name="Objective-Parent">
      <value order="0">Mental Health Unit: Suicide Prevention: Suicide Prevention Leadership Group: 2018-2023</value>
    </field>
    <field name="Objective-State">
      <value order="0">Published</value>
    </field>
    <field name="Objective-VersionId">
      <value order="0">vA59393377</value>
    </field>
    <field name="Objective-Version">
      <value order="0">3.0</value>
    </field>
    <field name="Objective-VersionNumber">
      <value order="0">3</value>
    </field>
    <field name="Objective-VersionComment">
      <value order="0"/>
    </field>
    <field name="Objective-FileNumber">
      <value order="0">POL/29223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8449</TotalTime>
  <Words>146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Preventing Suicide in Scotland</vt:lpstr>
      <vt:lpstr>Where we’ve come from</vt:lpstr>
      <vt:lpstr>A three-dimensional approach</vt:lpstr>
      <vt:lpstr>PowerPoint Presentation</vt:lpstr>
      <vt:lpstr>PowerPoint Presentation</vt:lpstr>
      <vt:lpstr>Vision</vt:lpstr>
      <vt:lpstr>Outcomes</vt:lpstr>
      <vt:lpstr>Priority Areas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 L (Lyndsay)</dc:creator>
  <cp:lastModifiedBy>Wilson C (Craig)</cp:lastModifiedBy>
  <cp:revision>135</cp:revision>
  <dcterms:created xsi:type="dcterms:W3CDTF">2019-01-14T14:28:51Z</dcterms:created>
  <dcterms:modified xsi:type="dcterms:W3CDTF">2022-11-30T09:29:35Z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A36165606</vt:lpwstr>
  </property>
  <property fmtid="{D5CDD505-2E9C-101B-9397-08002B2CF9AE}" pid="4" name="Objective-Title">
    <vt:lpwstr>National Suicide Prevention Leadership Group - Chair - Admin - Chair's presentation - CURRENT - January 2022 - FINAL (18 January 2022)</vt:lpwstr>
  </property>
  <property fmtid="{D5CDD505-2E9C-101B-9397-08002B2CF9AE}" pid="5" name="Objective-Description">
    <vt:lpwstr/>
  </property>
  <property fmtid="{D5CDD505-2E9C-101B-9397-08002B2CF9AE}" pid="6" name="Objective-CreationStamp">
    <vt:filetime>2022-01-18T09:39:09Z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2022-08-18T16:06:36Z</vt:filetime>
  </property>
  <property fmtid="{D5CDD505-2E9C-101B-9397-08002B2CF9AE}" pid="10" name="Objective-ModificationStamp">
    <vt:filetime>2022-08-18T16:06:37Z</vt:filetime>
  </property>
  <property fmtid="{D5CDD505-2E9C-101B-9397-08002B2CF9AE}" pid="11" name="Objective-Owner">
    <vt:lpwstr>Wilson, Craig C (U203299)</vt:lpwstr>
  </property>
  <property fmtid="{D5CDD505-2E9C-101B-9397-08002B2CF9AE}" pid="12" name="Objective-Path">
    <vt:lpwstr>Objective Global Folder:SG File Plan:Health, nutrition and care:Health:Mental health:Advice and policy: Mental health Part 2 (2014-):Mental Health Unit: Suicide Prevention: Suicide Prevention Leadership Group: 2018-2023</vt:lpwstr>
  </property>
  <property fmtid="{D5CDD505-2E9C-101B-9397-08002B2CF9AE}" pid="13" name="Objective-Parent">
    <vt:lpwstr>Mental Health Unit: Suicide Prevention: Suicide Prevention Leadership Group: 2018-2023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vA59393377</vt:lpwstr>
  </property>
  <property fmtid="{D5CDD505-2E9C-101B-9397-08002B2CF9AE}" pid="16" name="Objective-Version">
    <vt:lpwstr>3.0</vt:lpwstr>
  </property>
  <property fmtid="{D5CDD505-2E9C-101B-9397-08002B2CF9AE}" pid="17" name="Objective-VersionNumber">
    <vt:r8>3</vt:r8>
  </property>
  <property fmtid="{D5CDD505-2E9C-101B-9397-08002B2CF9AE}" pid="18" name="Objective-VersionComment">
    <vt:lpwstr/>
  </property>
  <property fmtid="{D5CDD505-2E9C-101B-9397-08002B2CF9AE}" pid="19" name="Objective-FileNumber">
    <vt:lpwstr>POL/29223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Date of Original [system]">
    <vt:lpwstr/>
  </property>
  <property fmtid="{D5CDD505-2E9C-101B-9397-08002B2CF9AE}" pid="29" name="Objective-Date Received [system]">
    <vt:lpwstr/>
  </property>
  <property fmtid="{D5CDD505-2E9C-101B-9397-08002B2CF9AE}" pid="30" name="Objective-SG Web Publication - Category [system]">
    <vt:lpwstr/>
  </property>
  <property fmtid="{D5CDD505-2E9C-101B-9397-08002B2CF9AE}" pid="31" name="Objective-SG Web Publication - Category 2 Classification [system]">
    <vt:lpwstr/>
  </property>
  <property fmtid="{D5CDD505-2E9C-101B-9397-08002B2CF9AE}" pid="32" name="Objective-Connect Creator [system]">
    <vt:lpwstr/>
  </property>
  <property fmtid="{D5CDD505-2E9C-101B-9397-08002B2CF9AE}" pid="33" name="Objective-Required Redaction">
    <vt:lpwstr/>
  </property>
</Properties>
</file>