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0" r:id="rId2"/>
    <p:sldId id="378" r:id="rId3"/>
    <p:sldId id="262" r:id="rId4"/>
    <p:sldId id="379" r:id="rId5"/>
    <p:sldId id="382" r:id="rId6"/>
    <p:sldId id="381" r:id="rId7"/>
    <p:sldId id="380" r:id="rId8"/>
    <p:sldId id="384" r:id="rId9"/>
    <p:sldId id="383" r:id="rId10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30439D-143D-43A3-97A8-E09F79A47A2C}">
          <p14:sldIdLst>
            <p14:sldId id="260"/>
            <p14:sldId id="378"/>
            <p14:sldId id="262"/>
            <p14:sldId id="379"/>
            <p14:sldId id="382"/>
            <p14:sldId id="381"/>
            <p14:sldId id="380"/>
            <p14:sldId id="384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Philippa" initials="SP" lastIdx="2" clrIdx="0">
    <p:extLst>
      <p:ext uri="{19B8F6BF-5375-455C-9EA6-DF929625EA0E}">
        <p15:presenceInfo xmlns:p15="http://schemas.microsoft.com/office/powerpoint/2012/main" userId="S-1-5-21-2488519872-2210902548-2368646744-14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78D26"/>
    <a:srgbClr val="FFFFE5"/>
    <a:srgbClr val="FFFFCC"/>
    <a:srgbClr val="FFC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2A2CF-71F6-4E73-A66B-FC5437D23829}" v="1" dt="2022-12-07T13:57:03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86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240" y="60"/>
      </p:cViewPr>
      <p:guideLst>
        <p:guide orient="horz" pos="16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A2FC0-200E-3546-99B5-62CFCF34BE50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4400A-9751-F64F-87D8-1B027F9417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0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400A-9751-F64F-87D8-1B027F94171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1C6B-B039-4101-B492-A1F7E79BB31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62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1C6B-B039-4101-B492-A1F7E79BB31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62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1C6B-B039-4101-B492-A1F7E79BB31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30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1C6B-B039-4101-B492-A1F7E79BB31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52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1C6B-B039-4101-B492-A1F7E79BB31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414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1C6B-B039-4101-B492-A1F7E79BB31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81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1C6B-B039-4101-B492-A1F7E79BB31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61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1C6B-B039-4101-B492-A1F7E79BB31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70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F149-E8DE-4406-9472-67339C5FE1C1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044A-1980-944D-B5DD-1EAE0F5C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0315-3835-4C8D-AE0E-224C853623C4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044A-1980-944D-B5DD-1EAE0F5C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71D8-877F-4BA0-B6DC-A24BA8537D8F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044A-1980-944D-B5DD-1EAE0F5C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34F0-BFD4-49EE-A185-01A26E790FEF}" type="datetime1">
              <a:rPr lang="en-US" smtClean="0"/>
              <a:t>12/7/2022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8B62-221F-49F7-ABEA-52ABC725266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5" y="539594"/>
            <a:ext cx="7200801" cy="0"/>
          </a:xfrm>
          <a:prstGeom prst="line">
            <a:avLst/>
          </a:prstGeom>
          <a:ln>
            <a:solidFill>
              <a:srgbClr val="0574B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0919"/>
            <a:ext cx="151216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37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FECF-5D0C-4098-A7E6-1A77AC8271D2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044A-1980-944D-B5DD-1EAE0F5C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141-8923-4851-BBC7-FFB494699771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044A-1980-944D-B5DD-1EAE0F5C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8AC7-5440-45AA-B869-4096341C1D8A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044A-1980-944D-B5DD-1EAE0F5C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D601-E272-4B92-9514-BA38D30015BC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044A-1980-944D-B5DD-1EAE0F5C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A661-6279-463C-8F63-FDBB3C187620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044A-1980-944D-B5DD-1EAE0F5C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24E9-967B-419A-A0A2-50CD3B9C9AB3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044A-1980-944D-B5DD-1EAE0F5C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A3E5-923B-49FE-8520-7E2C31707A32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044A-1980-944D-B5DD-1EAE0F5C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A391-F8B1-4DA2-BCAF-7392E69E3258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044A-1980-944D-B5DD-1EAE0F5C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462E-5C0A-442B-BDA6-B1F2528F4877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044A-1980-944D-B5DD-1EAE0F5C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svg"/><Relationship Id="rId5" Type="http://schemas.openxmlformats.org/officeDocument/2006/relationships/image" Target="../media/image11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26.sv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8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-+-BTP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258" y="17253"/>
            <a:ext cx="4815278" cy="127172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0196BFB-9F7E-457C-A52B-3A4B37D5D698}"/>
              </a:ext>
            </a:extLst>
          </p:cNvPr>
          <p:cNvSpPr txBox="1">
            <a:spLocks/>
          </p:cNvSpPr>
          <p:nvPr/>
        </p:nvSpPr>
        <p:spPr>
          <a:xfrm>
            <a:off x="439945" y="4573801"/>
            <a:ext cx="6400802" cy="1104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  <a:defRPr/>
            </a:pPr>
            <a:r>
              <a:rPr lang="en-GB" sz="2400" b="1" spc="-150" dirty="0">
                <a:cs typeface="Arial"/>
              </a:rPr>
              <a:t>Arlene Wilson |Temporary  Detective Superintendent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71AC53F-FDD1-42A5-A10C-7E0020ED97D1}"/>
              </a:ext>
            </a:extLst>
          </p:cNvPr>
          <p:cNvSpPr txBox="1">
            <a:spLocks/>
          </p:cNvSpPr>
          <p:nvPr/>
        </p:nvSpPr>
        <p:spPr bwMode="auto">
          <a:xfrm>
            <a:off x="7453902" y="4573801"/>
            <a:ext cx="1965468" cy="3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1700" b="1" spc="-150" dirty="0">
                <a:solidFill>
                  <a:schemeClr val="tx1"/>
                </a:solidFill>
                <a:ea typeface="+mn-ea"/>
                <a:cs typeface="Arial"/>
              </a:rPr>
              <a:t>09/12/2022</a:t>
            </a:r>
            <a:endParaRPr lang="en-GB" sz="1700" spc="-150" dirty="0">
              <a:solidFill>
                <a:schemeClr val="tx1"/>
              </a:solidFill>
              <a:ea typeface="+mn-ea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FB680B-85CC-40E6-A25F-E5962BB70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136" y="1288973"/>
            <a:ext cx="4623761" cy="30825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8B62-221F-49F7-ABEA-52ABC7252669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7742" y="21281"/>
            <a:ext cx="6430090" cy="565737"/>
          </a:xfrm>
          <a:prstGeom prst="rect">
            <a:avLst/>
          </a:prstGeom>
        </p:spPr>
        <p:txBody>
          <a:bodyPr wrap="square" lIns="72584" tIns="36293" rIns="72584" bIns="36293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Focus for today </a:t>
            </a:r>
          </a:p>
        </p:txBody>
      </p:sp>
      <p:pic>
        <p:nvPicPr>
          <p:cNvPr id="8" name="Picture 7" descr="PP- Orange.png">
            <a:extLst>
              <a:ext uri="{FF2B5EF4-FFF2-40B4-BE49-F238E27FC236}">
                <a16:creationId xmlns:a16="http://schemas.microsoft.com/office/drawing/2014/main" id="{FE68114D-7B2D-4077-9103-F78B7B72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5973"/>
            <a:ext cx="9144000" cy="745994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C5BAF5D7-7344-416D-AE9D-1F7772A60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3986"/>
            <a:ext cx="549775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lnSpc>
                <a:spcPct val="250000"/>
              </a:lnSpc>
              <a:spcBef>
                <a:spcPct val="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BTP Overview  </a:t>
            </a:r>
          </a:p>
          <a:p>
            <a:pPr marL="342900" indent="-342900" eaLnBrk="1" hangingPunct="1">
              <a:lnSpc>
                <a:spcPct val="250000"/>
              </a:lnSpc>
              <a:spcBef>
                <a:spcPct val="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Partnerships</a:t>
            </a:r>
          </a:p>
          <a:p>
            <a:pPr marL="342900" indent="-342900" eaLnBrk="1" hangingPunct="1">
              <a:lnSpc>
                <a:spcPct val="250000"/>
              </a:lnSpc>
              <a:spcBef>
                <a:spcPct val="0"/>
              </a:spcBef>
            </a:pPr>
            <a:r>
              <a:rPr lang="en-GB" alt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HaRT</a:t>
            </a: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Harm Reduction Team</a:t>
            </a:r>
          </a:p>
          <a:p>
            <a:pPr marL="342900" indent="-342900" eaLnBrk="1" hangingPunct="1">
              <a:lnSpc>
                <a:spcPct val="250000"/>
              </a:lnSpc>
              <a:spcBef>
                <a:spcPct val="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People come first  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FA7D3-5794-47D0-BCF4-C99BD6B7B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936" y="1109826"/>
            <a:ext cx="3641532" cy="27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0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8B62-221F-49F7-ABEA-52ABC7252669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7742" y="21776"/>
            <a:ext cx="6430090" cy="565737"/>
          </a:xfrm>
          <a:prstGeom prst="rect">
            <a:avLst/>
          </a:prstGeom>
        </p:spPr>
        <p:txBody>
          <a:bodyPr wrap="square" lIns="72584" tIns="36293" rIns="72584" bIns="36293">
            <a:spAutoFit/>
          </a:bodyPr>
          <a:lstStyle/>
          <a:p>
            <a:r>
              <a:rPr lang="en-GB" sz="3200" b="1" dirty="0"/>
              <a:t>BTP </a:t>
            </a:r>
            <a:r>
              <a:rPr lang="en-GB" sz="3200" b="1" dirty="0">
                <a:cs typeface="Calibri" panose="020F0502020204030204" pitchFamily="34" charset="0"/>
              </a:rPr>
              <a:t>Overview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810DDE-D583-4163-9A10-348B8832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88" y="1274141"/>
            <a:ext cx="2743200" cy="314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P- Orange.png">
            <a:extLst>
              <a:ext uri="{FF2B5EF4-FFF2-40B4-BE49-F238E27FC236}">
                <a16:creationId xmlns:a16="http://schemas.microsoft.com/office/drawing/2014/main" id="{FE68114D-7B2D-4077-9103-F78B7B729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5973"/>
            <a:ext cx="9144000" cy="7459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C912A6-D79C-491E-87F1-9845879A561D}"/>
              </a:ext>
            </a:extLst>
          </p:cNvPr>
          <p:cNvSpPr/>
          <p:nvPr/>
        </p:nvSpPr>
        <p:spPr>
          <a:xfrm>
            <a:off x="437742" y="627810"/>
            <a:ext cx="809853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BTP is the specialist police force for Britain’s railways, providing a service to rail operators, their staff and passengers across the country. This includes the Glasgow Subway, London Underground, Docklands Light Railway and Croydon </a:t>
            </a:r>
            <a:r>
              <a:rPr lang="en-GB" sz="12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Tramlink</a:t>
            </a:r>
            <a:r>
              <a:rPr lang="en-GB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. </a:t>
            </a:r>
            <a:endParaRPr lang="en-GB" altLang="en-US" sz="12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391E1-64B7-427C-9A5F-399E6DCC0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754" y="1333513"/>
            <a:ext cx="4627045" cy="3412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527" tIns="32264" rIns="64527" bIns="32264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976" indent="-241976" eaLnBrk="1" hangingPunct="1">
              <a:buFont typeface="Arial" pitchFamily="34" charset="0"/>
              <a:buChar char="•"/>
              <a:defRPr/>
            </a:pPr>
            <a:r>
              <a:rPr lang="en-GB" alt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8.8 million passenger journeys every day</a:t>
            </a: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endParaRPr lang="en-GB" alt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r>
              <a:rPr lang="en-GB" alt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61,000 Crimes dealt with annually</a:t>
            </a: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endParaRPr lang="en-GB" alt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88 Police Stations</a:t>
            </a:r>
          </a:p>
          <a:p>
            <a:pPr eaLnBrk="1" hangingPunct="1">
              <a:defRPr/>
            </a:pPr>
            <a:endParaRPr lang="en-GB" alt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r>
              <a:rPr lang="en-GB" alt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3,000 Railway stations and depots</a:t>
            </a: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endParaRPr lang="en-GB" alt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r>
              <a:rPr lang="en-GB" alt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5000+ staff (3,100 Officers)</a:t>
            </a:r>
          </a:p>
          <a:p>
            <a:pPr eaLnBrk="1" hangingPunct="1">
              <a:defRPr/>
            </a:pPr>
            <a:endParaRPr lang="en-GB" alt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r>
              <a:rPr lang="en-GB" alt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Access to 65,000 CCTV Cameras</a:t>
            </a:r>
          </a:p>
          <a:p>
            <a:pPr eaLnBrk="1" hangingPunct="1">
              <a:defRPr/>
            </a:pPr>
            <a:endParaRPr lang="en-GB" alt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r>
              <a:rPr lang="en-GB" alt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Funded by the British Transport Police Authority (BTPA) </a:t>
            </a: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endParaRPr lang="en-GB" alt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r>
              <a:rPr lang="en-GB" alt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Scottish Railways Policing Committee (SRPC)</a:t>
            </a: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endParaRPr lang="en-GB" altLang="en-US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endParaRPr lang="en-GB" altLang="en-US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41976" indent="-241976" eaLnBrk="1" hangingPunct="1">
              <a:buFont typeface="Arial" pitchFamily="34" charset="0"/>
              <a:buChar char="•"/>
              <a:defRPr/>
            </a:pPr>
            <a:endParaRPr lang="en-GB" altLang="en-US" sz="135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6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8B62-221F-49F7-ABEA-52ABC7252669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Picture 7" descr="PP- Orange.png">
            <a:extLst>
              <a:ext uri="{FF2B5EF4-FFF2-40B4-BE49-F238E27FC236}">
                <a16:creationId xmlns:a16="http://schemas.microsoft.com/office/drawing/2014/main" id="{FE68114D-7B2D-4077-9103-F78B7B72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5973"/>
            <a:ext cx="9144000" cy="745994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C5BAF5D7-7344-416D-AE9D-1F7772A60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42" y="1121384"/>
            <a:ext cx="5497752" cy="257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lnSpc>
                <a:spcPct val="250000"/>
              </a:lnSpc>
              <a:spcBef>
                <a:spcPct val="0"/>
              </a:spcBef>
            </a:pPr>
            <a:r>
              <a:rPr lang="en-GB" altLang="en-US" sz="1900" b="1" dirty="0"/>
              <a:t>NPCC Suicide Prevention Lead </a:t>
            </a:r>
          </a:p>
          <a:p>
            <a:pPr marL="342900" indent="-342900" eaLnBrk="1" hangingPunct="1">
              <a:lnSpc>
                <a:spcPct val="250000"/>
              </a:lnSpc>
              <a:spcBef>
                <a:spcPct val="0"/>
              </a:spcBef>
            </a:pPr>
            <a:r>
              <a:rPr lang="en-GB" altLang="en-US" sz="1900" b="1" dirty="0"/>
              <a:t>Rail Industry</a:t>
            </a:r>
          </a:p>
          <a:p>
            <a:pPr marL="342900" indent="-342900" eaLnBrk="1" hangingPunct="1">
              <a:lnSpc>
                <a:spcPct val="250000"/>
              </a:lnSpc>
              <a:spcBef>
                <a:spcPct val="0"/>
              </a:spcBef>
            </a:pPr>
            <a:r>
              <a:rPr lang="en-GB" altLang="en-US" sz="1900" b="1" dirty="0"/>
              <a:t>Third Sector Connections  </a:t>
            </a:r>
          </a:p>
          <a:p>
            <a:pPr eaLnBrk="1" hangingPunct="1">
              <a:spcBef>
                <a:spcPct val="0"/>
              </a:spcBef>
            </a:pPr>
            <a:endParaRPr lang="en-GB" altLang="en-US" sz="1900" b="1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E046D2D-58FC-4663-860D-0044ABC53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42" y="86635"/>
            <a:ext cx="76962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+mn-lt"/>
                <a:cs typeface="Arial" panose="020B0604020202020204" pitchFamily="34" charset="0"/>
              </a:rPr>
              <a:t>Partnerships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799476-B297-4A15-A0D3-8009837D0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/>
        </p:blipFill>
        <p:spPr>
          <a:xfrm>
            <a:off x="7353974" y="739512"/>
            <a:ext cx="1794666" cy="1193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FAE3F-9328-4D50-B82A-FD5C8D623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58" y="3221054"/>
            <a:ext cx="1777042" cy="1184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5DAC20-6AFB-40B0-BB71-2A8099711D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2"/>
          <a:stretch/>
        </p:blipFill>
        <p:spPr>
          <a:xfrm>
            <a:off x="7335521" y="1994974"/>
            <a:ext cx="1777042" cy="11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9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8B62-221F-49F7-ABEA-52ABC7252669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7742" y="21281"/>
            <a:ext cx="6430090" cy="565737"/>
          </a:xfrm>
          <a:prstGeom prst="rect">
            <a:avLst/>
          </a:prstGeom>
        </p:spPr>
        <p:txBody>
          <a:bodyPr wrap="square" lIns="72584" tIns="36293" rIns="72584" bIns="36293">
            <a:spAutoFit/>
          </a:bodyPr>
          <a:lstStyle/>
          <a:p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HaRT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|  Harm Reduction Team </a:t>
            </a:r>
          </a:p>
        </p:txBody>
      </p:sp>
      <p:pic>
        <p:nvPicPr>
          <p:cNvPr id="8" name="Picture 7" descr="PP- Orange.png">
            <a:extLst>
              <a:ext uri="{FF2B5EF4-FFF2-40B4-BE49-F238E27FC236}">
                <a16:creationId xmlns:a16="http://schemas.microsoft.com/office/drawing/2014/main" id="{FE68114D-7B2D-4077-9103-F78B7B72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5973"/>
            <a:ext cx="9144000" cy="745994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C4C9EBE0-D239-4BBF-931D-DC76AABF019E}"/>
              </a:ext>
            </a:extLst>
          </p:cNvPr>
          <p:cNvSpPr txBox="1"/>
          <p:nvPr/>
        </p:nvSpPr>
        <p:spPr>
          <a:xfrm>
            <a:off x="299719" y="1013974"/>
            <a:ext cx="8844281" cy="285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/>
              <a:t>Support for high frequency presenters</a:t>
            </a:r>
          </a:p>
          <a:p>
            <a:pPr marL="457189" indent="-457189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/>
              <a:t>Educate re dangers of the railway and the impact of presentations</a:t>
            </a:r>
          </a:p>
          <a:p>
            <a:pPr marL="457189" indent="-457189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/>
              <a:t>Conduit between BTP, Mental Health services, other support agencies ensuring a tailored approach</a:t>
            </a:r>
          </a:p>
          <a:p>
            <a:pPr marL="457189" indent="-457189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/>
              <a:t>Reduce the number of presentations, minimising risk, reducing disruption and associated costs.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54611-5196-4613-BDB2-51A34A6EC6D1}"/>
              </a:ext>
            </a:extLst>
          </p:cNvPr>
          <p:cNvSpPr txBox="1"/>
          <p:nvPr/>
        </p:nvSpPr>
        <p:spPr>
          <a:xfrm>
            <a:off x="238896" y="4509399"/>
            <a:ext cx="526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team will not directly prosecute anyone involved in the </a:t>
            </a:r>
            <a:r>
              <a:rPr lang="en-GB" b="1" dirty="0" err="1"/>
              <a:t>HaRT</a:t>
            </a:r>
            <a:r>
              <a:rPr lang="en-GB" b="1" dirty="0"/>
              <a:t> process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37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8B62-221F-49F7-ABEA-52ABC7252669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7742" y="21281"/>
            <a:ext cx="6430090" cy="565737"/>
          </a:xfrm>
          <a:prstGeom prst="rect">
            <a:avLst/>
          </a:prstGeom>
        </p:spPr>
        <p:txBody>
          <a:bodyPr wrap="square" lIns="72584" tIns="36293" rIns="72584" bIns="36293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Evaluation </a:t>
            </a:r>
          </a:p>
        </p:txBody>
      </p:sp>
      <p:pic>
        <p:nvPicPr>
          <p:cNvPr id="8" name="Picture 7" descr="PP- Orange.png">
            <a:extLst>
              <a:ext uri="{FF2B5EF4-FFF2-40B4-BE49-F238E27FC236}">
                <a16:creationId xmlns:a16="http://schemas.microsoft.com/office/drawing/2014/main" id="{FE68114D-7B2D-4077-9103-F78B7B72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5973"/>
            <a:ext cx="9144000" cy="74599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E0CF97B-1388-4E0F-B122-BE5409104097}"/>
              </a:ext>
            </a:extLst>
          </p:cNvPr>
          <p:cNvGrpSpPr/>
          <p:nvPr/>
        </p:nvGrpSpPr>
        <p:grpSpPr>
          <a:xfrm>
            <a:off x="119551" y="624835"/>
            <a:ext cx="3741472" cy="1914271"/>
            <a:chOff x="30094" y="1169594"/>
            <a:chExt cx="3426926" cy="1556388"/>
          </a:xfrm>
          <a:solidFill>
            <a:srgbClr val="57A14D"/>
          </a:solidFill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AF5C2D-869C-4589-9BDE-DFF0FDB0202B}"/>
                </a:ext>
              </a:extLst>
            </p:cNvPr>
            <p:cNvSpPr txBox="1"/>
            <p:nvPr/>
          </p:nvSpPr>
          <p:spPr>
            <a:xfrm>
              <a:off x="30094" y="2200486"/>
              <a:ext cx="3426926" cy="52549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SIGNIFICANTLY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Reducing the impact on the rail infrastructure &amp;Reducing the risk of serious injury/death</a:t>
              </a:r>
            </a:p>
          </p:txBody>
        </p:sp>
        <p:pic>
          <p:nvPicPr>
            <p:cNvPr id="40" name="Graphic 39" descr="Train">
              <a:extLst>
                <a:ext uri="{FF2B5EF4-FFF2-40B4-BE49-F238E27FC236}">
                  <a16:creationId xmlns:a16="http://schemas.microsoft.com/office/drawing/2014/main" id="{1F6B4461-C09A-47DE-9C77-5ECCF17D5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46198" y="1289783"/>
              <a:ext cx="757191" cy="75719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38F8578-9817-4AD5-9C9B-6B5FFE5603C8}"/>
                </a:ext>
              </a:extLst>
            </p:cNvPr>
            <p:cNvSpPr txBox="1"/>
            <p:nvPr/>
          </p:nvSpPr>
          <p:spPr>
            <a:xfrm>
              <a:off x="51050" y="1169594"/>
              <a:ext cx="2047639" cy="97592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57A14D"/>
                  </a:solidFill>
                </a:rPr>
                <a:t>42% </a:t>
              </a:r>
            </a:p>
            <a:p>
              <a:pPr algn="ctr"/>
              <a:r>
                <a:rPr lang="en-GB" sz="1600" b="1" dirty="0">
                  <a:solidFill>
                    <a:srgbClr val="57A14D"/>
                  </a:solidFill>
                </a:rPr>
                <a:t>Did </a:t>
              </a:r>
              <a:r>
                <a:rPr lang="en-GB" sz="1600" b="1" u="sng" dirty="0">
                  <a:solidFill>
                    <a:srgbClr val="57A14D"/>
                  </a:solidFill>
                </a:rPr>
                <a:t>NOT</a:t>
              </a:r>
              <a:r>
                <a:rPr lang="en-GB" sz="1600" b="1" dirty="0">
                  <a:solidFill>
                    <a:srgbClr val="57A14D"/>
                  </a:solidFill>
                </a:rPr>
                <a:t> attend the railways </a:t>
              </a:r>
              <a:r>
                <a:rPr lang="en-GB" sz="1600" dirty="0">
                  <a:solidFill>
                    <a:srgbClr val="57A14D"/>
                  </a:solidFill>
                </a:rPr>
                <a:t>whilst under </a:t>
              </a:r>
              <a:r>
                <a:rPr lang="en-GB" sz="1600" dirty="0" err="1">
                  <a:solidFill>
                    <a:srgbClr val="57A14D"/>
                  </a:solidFill>
                </a:rPr>
                <a:t>HaRT</a:t>
              </a:r>
              <a:r>
                <a:rPr lang="en-GB" sz="1600" dirty="0">
                  <a:solidFill>
                    <a:srgbClr val="57A14D"/>
                  </a:solidFill>
                </a:rPr>
                <a:t> management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FAA3225-17C0-408E-A3E7-7F3805DEA8D5}"/>
              </a:ext>
            </a:extLst>
          </p:cNvPr>
          <p:cNvGrpSpPr/>
          <p:nvPr/>
        </p:nvGrpSpPr>
        <p:grpSpPr>
          <a:xfrm>
            <a:off x="126001" y="2572450"/>
            <a:ext cx="4512739" cy="1736618"/>
            <a:chOff x="81476" y="1880035"/>
            <a:chExt cx="3290247" cy="138167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4C1551C-E65C-4E9A-B95C-1790C4F8DE3A}"/>
                </a:ext>
              </a:extLst>
            </p:cNvPr>
            <p:cNvSpPr txBox="1"/>
            <p:nvPr/>
          </p:nvSpPr>
          <p:spPr>
            <a:xfrm>
              <a:off x="657447" y="1880035"/>
              <a:ext cx="2619950" cy="58769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accent5">
                      <a:lumMod val="75000"/>
                    </a:schemeClr>
                  </a:solidFill>
                </a:rPr>
                <a:t>59% </a:t>
              </a:r>
            </a:p>
            <a:p>
              <a:pPr algn="ctr"/>
              <a:r>
                <a:rPr lang="en-GB" sz="1400" b="1" dirty="0">
                  <a:solidFill>
                    <a:schemeClr val="accent5">
                      <a:lumMod val="75000"/>
                    </a:schemeClr>
                  </a:solidFill>
                </a:rPr>
                <a:t>Did </a:t>
              </a:r>
              <a:r>
                <a:rPr lang="en-GB" sz="1400" b="1" u="sng" dirty="0">
                  <a:solidFill>
                    <a:schemeClr val="accent5">
                      <a:lumMod val="75000"/>
                    </a:schemeClr>
                  </a:solidFill>
                </a:rPr>
                <a:t>NOT</a:t>
              </a:r>
              <a:r>
                <a:rPr lang="en-GB" sz="1400" b="1" dirty="0">
                  <a:solidFill>
                    <a:schemeClr val="accent5">
                      <a:lumMod val="75000"/>
                    </a:schemeClr>
                  </a:solidFill>
                </a:rPr>
                <a:t> attend the railways </a:t>
              </a:r>
              <a:r>
                <a:rPr lang="en-GB" sz="1400" dirty="0">
                  <a:solidFill>
                    <a:schemeClr val="accent5">
                      <a:lumMod val="75000"/>
                    </a:schemeClr>
                  </a:solidFill>
                </a:rPr>
                <a:t>once discharged from HaRT management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C272CF8-0734-4D53-A417-E7083B78E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476" y="1940749"/>
              <a:ext cx="422723" cy="127094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6A57335-2D81-4769-9C47-DD96FAB62BA9}"/>
                </a:ext>
              </a:extLst>
            </p:cNvPr>
            <p:cNvSpPr txBox="1"/>
            <p:nvPr/>
          </p:nvSpPr>
          <p:spPr>
            <a:xfrm>
              <a:off x="639001" y="2576073"/>
              <a:ext cx="2732722" cy="6856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41%</a:t>
              </a:r>
              <a:r>
                <a:rPr lang="en-GB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did attend the railways after discharge</a:t>
              </a:r>
            </a:p>
            <a:p>
              <a:pPr algn="ctr"/>
              <a:r>
                <a:rPr lang="en-GB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HOWEVER</a:t>
              </a:r>
              <a:endParaRPr lang="en-GB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 </a:t>
              </a:r>
              <a:r>
                <a:rPr lang="en-GB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number of presentations </a:t>
              </a:r>
              <a:r>
                <a:rPr lang="en-GB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&amp; the </a:t>
              </a:r>
              <a:r>
                <a:rPr lang="en-GB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disruption caused </a:t>
              </a:r>
              <a:r>
                <a:rPr lang="en-GB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whilst under HaRT and once discharged was </a:t>
              </a:r>
              <a:r>
                <a:rPr lang="en-GB" sz="1000" b="1" u="sng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SUBSTANTIALLY LOWER </a:t>
              </a:r>
              <a:r>
                <a:rPr lang="en-GB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than prior to acceptance by </a:t>
              </a:r>
              <a:r>
                <a:rPr lang="en-GB" sz="1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HaRT</a:t>
              </a:r>
              <a:endParaRPr lang="en-GB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B3A4F77-3F5B-4A4A-ABEA-4F68142D1F74}"/>
              </a:ext>
            </a:extLst>
          </p:cNvPr>
          <p:cNvGrpSpPr/>
          <p:nvPr/>
        </p:nvGrpSpPr>
        <p:grpSpPr>
          <a:xfrm>
            <a:off x="5282978" y="2229133"/>
            <a:ext cx="3565854" cy="863357"/>
            <a:chOff x="2839956" y="1834495"/>
            <a:chExt cx="3090485" cy="651637"/>
          </a:xfrm>
          <a:solidFill>
            <a:srgbClr val="F78D26"/>
          </a:solidFill>
        </p:grpSpPr>
        <p:pic>
          <p:nvPicPr>
            <p:cNvPr id="47" name="Graphic 46" descr="Stopwatch">
              <a:extLst>
                <a:ext uri="{FF2B5EF4-FFF2-40B4-BE49-F238E27FC236}">
                  <a16:creationId xmlns:a16="http://schemas.microsoft.com/office/drawing/2014/main" id="{69F83465-5950-4548-90DD-7A15E757F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39956" y="1834495"/>
              <a:ext cx="694481" cy="65163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FD28AAE-AA7E-4FEF-BAF0-A2459706BE18}"/>
                </a:ext>
              </a:extLst>
            </p:cNvPr>
            <p:cNvSpPr txBox="1"/>
            <p:nvPr/>
          </p:nvSpPr>
          <p:spPr>
            <a:xfrm>
              <a:off x="3696384" y="1834495"/>
              <a:ext cx="2234057" cy="6504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SUBSTANTIALLY LESS DISRUPTION</a:t>
              </a:r>
            </a:p>
            <a:p>
              <a:pPr algn="ctr"/>
              <a:r>
                <a:rPr lang="en-GB" sz="1000" b="1" u="sng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WHILST UNDER HART </a:t>
              </a:r>
            </a:p>
            <a:p>
              <a:r>
                <a:rPr lang="en-GB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6,980 </a:t>
              </a:r>
              <a:r>
                <a:rPr lang="en-GB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delay minutes post </a:t>
              </a:r>
              <a:r>
                <a:rPr lang="en-GB" sz="1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HaRT</a:t>
              </a:r>
              <a:endParaRPr lang="en-GB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en-GB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51,086 </a:t>
              </a:r>
              <a:r>
                <a:rPr lang="en-GB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minutes of delays prior to HaRT intervention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00A3F9A-7A5A-4B66-8282-E880C17D780B}"/>
              </a:ext>
            </a:extLst>
          </p:cNvPr>
          <p:cNvGrpSpPr/>
          <p:nvPr/>
        </p:nvGrpSpPr>
        <p:grpSpPr>
          <a:xfrm>
            <a:off x="4823628" y="3582512"/>
            <a:ext cx="4165293" cy="793113"/>
            <a:chOff x="3303846" y="3783175"/>
            <a:chExt cx="5875851" cy="84518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B0B4DA6-ECDB-481E-AC49-D0EB3D2605E6}"/>
                </a:ext>
              </a:extLst>
            </p:cNvPr>
            <p:cNvSpPr txBox="1"/>
            <p:nvPr/>
          </p:nvSpPr>
          <p:spPr>
            <a:xfrm>
              <a:off x="4145863" y="3873997"/>
              <a:ext cx="4329849" cy="7543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Taking into account the disruption caused prior to HaRT, whilst under HaRT and once discharged, as well as the costs to fund the HaRT teams</a:t>
              </a:r>
            </a:p>
          </p:txBody>
        </p:sp>
        <p:pic>
          <p:nvPicPr>
            <p:cNvPr id="52" name="Graphic 51" descr="Coins">
              <a:extLst>
                <a:ext uri="{FF2B5EF4-FFF2-40B4-BE49-F238E27FC236}">
                  <a16:creationId xmlns:a16="http://schemas.microsoft.com/office/drawing/2014/main" id="{DB697C1B-3EA6-416B-B658-30330178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303846" y="3783175"/>
              <a:ext cx="656263" cy="656263"/>
            </a:xfrm>
            <a:prstGeom prst="rect">
              <a:avLst/>
            </a:prstGeom>
          </p:spPr>
        </p:pic>
        <p:pic>
          <p:nvPicPr>
            <p:cNvPr id="53" name="Graphic 52" descr="Money">
              <a:extLst>
                <a:ext uri="{FF2B5EF4-FFF2-40B4-BE49-F238E27FC236}">
                  <a16:creationId xmlns:a16="http://schemas.microsoft.com/office/drawing/2014/main" id="{2B23AD50-C0BB-49FA-BAB6-4FA40F380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498507" y="3783175"/>
              <a:ext cx="681190" cy="681190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FC8CABB-D8BB-47CC-A3CA-9A6734C17E41}"/>
              </a:ext>
            </a:extLst>
          </p:cNvPr>
          <p:cNvSpPr txBox="1"/>
          <p:nvPr/>
        </p:nvSpPr>
        <p:spPr>
          <a:xfrm>
            <a:off x="4207185" y="891706"/>
            <a:ext cx="1495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63% 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Overall</a:t>
            </a:r>
          </a:p>
          <a:p>
            <a:pPr algn="ctr"/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Decrease in presentations</a:t>
            </a:r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F1570C16-C144-43A3-B3B4-EB065CEAA6EE}"/>
              </a:ext>
            </a:extLst>
          </p:cNvPr>
          <p:cNvSpPr/>
          <p:nvPr/>
        </p:nvSpPr>
        <p:spPr>
          <a:xfrm>
            <a:off x="3886686" y="683239"/>
            <a:ext cx="2105913" cy="2383228"/>
          </a:xfrm>
          <a:prstGeom prst="downArrow">
            <a:avLst>
              <a:gd name="adj1" fmla="val 50000"/>
              <a:gd name="adj2" fmla="val 70688"/>
            </a:avLst>
          </a:prstGeom>
          <a:solidFill>
            <a:srgbClr val="FF0000">
              <a:alpha val="2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85C2EE3-12BA-4CE3-BE62-76BEC87CADAD}"/>
              </a:ext>
            </a:extLst>
          </p:cNvPr>
          <p:cNvGrpSpPr/>
          <p:nvPr/>
        </p:nvGrpSpPr>
        <p:grpSpPr>
          <a:xfrm>
            <a:off x="6036112" y="709459"/>
            <a:ext cx="3203088" cy="1421607"/>
            <a:chOff x="3522959" y="777297"/>
            <a:chExt cx="3188598" cy="159686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D097FE7-27A6-4B67-89F2-720C074DEF1C}"/>
                </a:ext>
              </a:extLst>
            </p:cNvPr>
            <p:cNvGrpSpPr/>
            <p:nvPr/>
          </p:nvGrpSpPr>
          <p:grpSpPr>
            <a:xfrm>
              <a:off x="3522959" y="777297"/>
              <a:ext cx="3188598" cy="1596863"/>
              <a:chOff x="9130622" y="3184556"/>
              <a:chExt cx="3188598" cy="1596863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48C9A53-D9EA-44BA-8FBB-38D69C269E76}"/>
                  </a:ext>
                </a:extLst>
              </p:cNvPr>
              <p:cNvSpPr txBox="1"/>
              <p:nvPr/>
            </p:nvSpPr>
            <p:spPr>
              <a:xfrm>
                <a:off x="9188094" y="3184556"/>
                <a:ext cx="2742523" cy="276021"/>
              </a:xfrm>
              <a:prstGeom prst="rect">
                <a:avLst/>
              </a:prstGeom>
              <a:solidFill>
                <a:srgbClr val="E39B0B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Detentions (BTP Only)</a:t>
                </a:r>
              </a:p>
            </p:txBody>
          </p:sp>
          <p:pic>
            <p:nvPicPr>
              <p:cNvPr id="60" name="Graphic 59" descr="Ambulance">
                <a:extLst>
                  <a:ext uri="{FF2B5EF4-FFF2-40B4-BE49-F238E27FC236}">
                    <a16:creationId xmlns:a16="http://schemas.microsoft.com/office/drawing/2014/main" id="{7BEEFB06-3D87-4313-84DE-7E0E22885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208470" y="3537093"/>
                <a:ext cx="1244326" cy="1244326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0F7EBE4-5050-4F13-992A-B3D85A61172D}"/>
                  </a:ext>
                </a:extLst>
              </p:cNvPr>
              <p:cNvSpPr txBox="1"/>
              <p:nvPr/>
            </p:nvSpPr>
            <p:spPr>
              <a:xfrm>
                <a:off x="10559355" y="3649014"/>
                <a:ext cx="1016351" cy="819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srgbClr val="F78D26"/>
                    </a:solidFill>
                    <a:latin typeface="Century Gothic" panose="020B0502020202020204" pitchFamily="34" charset="0"/>
                  </a:rPr>
                  <a:t>6% </a:t>
                </a:r>
              </a:p>
              <a:p>
                <a:pPr algn="ctr"/>
                <a:r>
                  <a:rPr lang="en-GB" sz="1000" dirty="0">
                    <a:solidFill>
                      <a:srgbClr val="F78D26"/>
                    </a:solidFill>
                    <a:latin typeface="Century Gothic" panose="020B0502020202020204" pitchFamily="34" charset="0"/>
                  </a:rPr>
                  <a:t>decrease</a:t>
                </a:r>
              </a:p>
              <a:p>
                <a:pPr algn="ctr"/>
                <a:r>
                  <a:rPr lang="en-GB" sz="1000" dirty="0">
                    <a:solidFill>
                      <a:srgbClr val="F78D26"/>
                    </a:solidFill>
                    <a:latin typeface="Century Gothic" panose="020B0502020202020204" pitchFamily="34" charset="0"/>
                  </a:rPr>
                  <a:t>whilst under HaRT</a:t>
                </a:r>
              </a:p>
            </p:txBody>
          </p:sp>
          <p:pic>
            <p:nvPicPr>
              <p:cNvPr id="62" name="Graphic 61" descr="Line arrow Straight">
                <a:extLst>
                  <a:ext uri="{FF2B5EF4-FFF2-40B4-BE49-F238E27FC236}">
                    <a16:creationId xmlns:a16="http://schemas.microsoft.com/office/drawing/2014/main" id="{A9FA309C-29F6-4055-A6AB-115BE895D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16200000">
                <a:off x="11404820" y="3666905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099BA73-7A65-4DBD-B396-685A042200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0622" y="3210229"/>
                <a:ext cx="2944311" cy="18194"/>
              </a:xfrm>
              <a:prstGeom prst="line">
                <a:avLst/>
              </a:prstGeom>
              <a:ln w="3175">
                <a:noFill/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96FFC2FC-E622-4658-BDD3-04FA6B059178}"/>
                </a:ext>
              </a:extLst>
            </p:cNvPr>
            <p:cNvSpPr/>
            <p:nvPr/>
          </p:nvSpPr>
          <p:spPr>
            <a:xfrm>
              <a:off x="4977239" y="1250217"/>
              <a:ext cx="1016351" cy="93229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3CFA346-304D-4256-9FF4-92F587879861}"/>
              </a:ext>
            </a:extLst>
          </p:cNvPr>
          <p:cNvSpPr txBox="1"/>
          <p:nvPr/>
        </p:nvSpPr>
        <p:spPr>
          <a:xfrm>
            <a:off x="5420520" y="3274095"/>
            <a:ext cx="3266280" cy="3796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67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Substantial Cost Saving </a:t>
            </a:r>
            <a:endParaRPr lang="en-GB" sz="1867" u="sng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1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8B62-221F-49F7-ABEA-52ABC7252669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7742" y="21281"/>
            <a:ext cx="6430090" cy="565737"/>
          </a:xfrm>
          <a:prstGeom prst="rect">
            <a:avLst/>
          </a:prstGeom>
        </p:spPr>
        <p:txBody>
          <a:bodyPr wrap="square" lIns="72584" tIns="36293" rIns="72584" bIns="36293">
            <a:spAutoFit/>
          </a:bodyPr>
          <a:lstStyle/>
          <a:p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HaRT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Nominal Demographics </a:t>
            </a:r>
          </a:p>
        </p:txBody>
      </p:sp>
      <p:pic>
        <p:nvPicPr>
          <p:cNvPr id="8" name="Picture 7" descr="PP- Orange.png">
            <a:extLst>
              <a:ext uri="{FF2B5EF4-FFF2-40B4-BE49-F238E27FC236}">
                <a16:creationId xmlns:a16="http://schemas.microsoft.com/office/drawing/2014/main" id="{FE68114D-7B2D-4077-9103-F78B7B72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5973"/>
            <a:ext cx="9144000" cy="7459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6187425-392E-4F86-A2C2-24896D8C2EA5}"/>
              </a:ext>
            </a:extLst>
          </p:cNvPr>
          <p:cNvGrpSpPr/>
          <p:nvPr/>
        </p:nvGrpSpPr>
        <p:grpSpPr>
          <a:xfrm>
            <a:off x="334369" y="1066882"/>
            <a:ext cx="8061401" cy="2088210"/>
            <a:chOff x="362984" y="1505305"/>
            <a:chExt cx="8645598" cy="1872551"/>
          </a:xfrm>
        </p:grpSpPr>
        <p:pic>
          <p:nvPicPr>
            <p:cNvPr id="7" name="Graphic 6" descr="Man with kid">
              <a:extLst>
                <a:ext uri="{FF2B5EF4-FFF2-40B4-BE49-F238E27FC236}">
                  <a16:creationId xmlns:a16="http://schemas.microsoft.com/office/drawing/2014/main" id="{5D15F567-5346-4937-99CB-507FACBAE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5821" y="1975206"/>
              <a:ext cx="1062761" cy="1062761"/>
            </a:xfrm>
            <a:prstGeom prst="rect">
              <a:avLst/>
            </a:prstGeom>
          </p:spPr>
        </p:pic>
        <p:pic>
          <p:nvPicPr>
            <p:cNvPr id="9" name="Graphic 8" descr="Wedding rings">
              <a:extLst>
                <a:ext uri="{FF2B5EF4-FFF2-40B4-BE49-F238E27FC236}">
                  <a16:creationId xmlns:a16="http://schemas.microsoft.com/office/drawing/2014/main" id="{D6076589-2573-4C99-9815-B852B2478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91320" y="2037482"/>
              <a:ext cx="1000485" cy="10004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BF9CD9-FF3F-4EA1-947D-8DFC83AA3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97732" y="1996082"/>
              <a:ext cx="1210477" cy="1039146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2" name="Graphic 11" descr="Female Profile">
              <a:extLst>
                <a:ext uri="{FF2B5EF4-FFF2-40B4-BE49-F238E27FC236}">
                  <a16:creationId xmlns:a16="http://schemas.microsoft.com/office/drawing/2014/main" id="{A47FE0E6-B1E2-4C28-BA99-A6D7B5850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2984" y="1850309"/>
              <a:ext cx="1294529" cy="14166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817770-29AA-4D90-A480-095BE64C847A}"/>
                </a:ext>
              </a:extLst>
            </p:cNvPr>
            <p:cNvSpPr txBox="1"/>
            <p:nvPr/>
          </p:nvSpPr>
          <p:spPr>
            <a:xfrm>
              <a:off x="685172" y="1516551"/>
              <a:ext cx="758977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67" b="1" dirty="0">
                  <a:solidFill>
                    <a:srgbClr val="57A14D"/>
                  </a:solidFill>
                  <a:latin typeface="Century Gothic" panose="020B0502020202020204" pitchFamily="34" charset="0"/>
                </a:rPr>
                <a:t>67%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C33C06-8B9C-4FE7-A270-2222BAFB894E}"/>
                </a:ext>
              </a:extLst>
            </p:cNvPr>
            <p:cNvSpPr txBox="1"/>
            <p:nvPr/>
          </p:nvSpPr>
          <p:spPr>
            <a:xfrm>
              <a:off x="3930540" y="2010377"/>
              <a:ext cx="1587705" cy="715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67" b="1" dirty="0">
                  <a:solidFill>
                    <a:srgbClr val="57A14D"/>
                  </a:solidFill>
                  <a:latin typeface="Century Gothic" panose="020B0502020202020204" pitchFamily="34" charset="0"/>
                </a:rPr>
                <a:t>IC1</a:t>
              </a:r>
            </a:p>
            <a:p>
              <a:pPr algn="ctr"/>
              <a:r>
                <a:rPr lang="en-GB" sz="1467" b="1" dirty="0">
                  <a:solidFill>
                    <a:srgbClr val="57A14D"/>
                  </a:solidFill>
                  <a:latin typeface="Century Gothic" panose="020B0502020202020204" pitchFamily="34" charset="0"/>
                </a:rPr>
                <a:t>White </a:t>
              </a:r>
            </a:p>
            <a:p>
              <a:pPr algn="ctr"/>
              <a:r>
                <a:rPr lang="en-GB" sz="1467" b="1" dirty="0">
                  <a:solidFill>
                    <a:srgbClr val="57A14D"/>
                  </a:solidFill>
                  <a:latin typeface="Century Gothic" panose="020B0502020202020204" pitchFamily="34" charset="0"/>
                </a:rPr>
                <a:t>North European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B8094C-B006-4388-BC05-696D134A1DC8}"/>
                </a:ext>
              </a:extLst>
            </p:cNvPr>
            <p:cNvSpPr txBox="1"/>
            <p:nvPr/>
          </p:nvSpPr>
          <p:spPr>
            <a:xfrm>
              <a:off x="1762376" y="1514092"/>
              <a:ext cx="758977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67" b="1" dirty="0">
                  <a:solidFill>
                    <a:srgbClr val="57A14D"/>
                  </a:solidFill>
                  <a:latin typeface="Century Gothic" panose="020B0502020202020204" pitchFamily="34" charset="0"/>
                </a:rPr>
                <a:t>54%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0EE97D-A52A-47BA-9D47-794697535BDB}"/>
                </a:ext>
              </a:extLst>
            </p:cNvPr>
            <p:cNvSpPr txBox="1"/>
            <p:nvPr/>
          </p:nvSpPr>
          <p:spPr>
            <a:xfrm>
              <a:off x="3078263" y="1511703"/>
              <a:ext cx="758977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67" b="1" dirty="0">
                  <a:solidFill>
                    <a:srgbClr val="57A14D"/>
                  </a:solidFill>
                  <a:latin typeface="Century Gothic" panose="020B0502020202020204" pitchFamily="34" charset="0"/>
                </a:rPr>
                <a:t>99%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C347CF-0423-441D-853B-0F6359E478CB}"/>
                </a:ext>
              </a:extLst>
            </p:cNvPr>
            <p:cNvSpPr txBox="1"/>
            <p:nvPr/>
          </p:nvSpPr>
          <p:spPr>
            <a:xfrm>
              <a:off x="1376828" y="2044410"/>
              <a:ext cx="1366383" cy="546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67" b="1" dirty="0">
                  <a:solidFill>
                    <a:srgbClr val="57A14D"/>
                  </a:solidFill>
                  <a:latin typeface="Century Gothic" panose="020B0502020202020204" pitchFamily="34" charset="0"/>
                </a:rPr>
                <a:t>17-25</a:t>
              </a:r>
            </a:p>
            <a:p>
              <a:pPr algn="ctr"/>
              <a:r>
                <a:rPr lang="en-GB" sz="1467" b="1" dirty="0">
                  <a:solidFill>
                    <a:srgbClr val="57A14D"/>
                  </a:solidFill>
                  <a:latin typeface="Century Gothic" panose="020B0502020202020204" pitchFamily="34" charset="0"/>
                </a:rPr>
                <a:t>Years old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4B7CB3-D1DE-4CA6-9338-AC9E9B0312E4}"/>
                </a:ext>
              </a:extLst>
            </p:cNvPr>
            <p:cNvSpPr txBox="1"/>
            <p:nvPr/>
          </p:nvSpPr>
          <p:spPr>
            <a:xfrm>
              <a:off x="4350716" y="1514092"/>
              <a:ext cx="758977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67" b="1" dirty="0">
                  <a:solidFill>
                    <a:srgbClr val="57A14D"/>
                  </a:solidFill>
                  <a:latin typeface="Century Gothic" panose="020B0502020202020204" pitchFamily="34" charset="0"/>
                </a:rPr>
                <a:t>93%</a:t>
              </a:r>
            </a:p>
          </p:txBody>
        </p:sp>
        <p:pic>
          <p:nvPicPr>
            <p:cNvPr id="19" name="Graphic 18" descr="Briefcase">
              <a:extLst>
                <a:ext uri="{FF2B5EF4-FFF2-40B4-BE49-F238E27FC236}">
                  <a16:creationId xmlns:a16="http://schemas.microsoft.com/office/drawing/2014/main" id="{AECAE3EE-FCAE-4126-8B4C-075609086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348275" y="1830306"/>
              <a:ext cx="1471725" cy="13614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DD0356-1FF2-4862-A163-8936E861D848}"/>
                </a:ext>
              </a:extLst>
            </p:cNvPr>
            <p:cNvSpPr txBox="1"/>
            <p:nvPr/>
          </p:nvSpPr>
          <p:spPr>
            <a:xfrm>
              <a:off x="5708858" y="1511702"/>
              <a:ext cx="758977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67" b="1" dirty="0">
                  <a:solidFill>
                    <a:srgbClr val="57A14D"/>
                  </a:solidFill>
                  <a:latin typeface="Century Gothic" panose="020B0502020202020204" pitchFamily="34" charset="0"/>
                </a:rPr>
                <a:t>84%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090B0D-B411-4FE4-A659-6A8682EE8D64}"/>
                </a:ext>
              </a:extLst>
            </p:cNvPr>
            <p:cNvSpPr txBox="1"/>
            <p:nvPr/>
          </p:nvSpPr>
          <p:spPr>
            <a:xfrm>
              <a:off x="7019068" y="1505305"/>
              <a:ext cx="758977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67" b="1" dirty="0">
                  <a:solidFill>
                    <a:srgbClr val="57A14D"/>
                  </a:solidFill>
                  <a:latin typeface="Century Gothic" panose="020B0502020202020204" pitchFamily="34" charset="0"/>
                </a:rPr>
                <a:t>91%</a:t>
              </a:r>
            </a:p>
          </p:txBody>
        </p:sp>
        <p:pic>
          <p:nvPicPr>
            <p:cNvPr id="22" name="Graphic 21" descr="Close">
              <a:extLst>
                <a:ext uri="{FF2B5EF4-FFF2-40B4-BE49-F238E27FC236}">
                  <a16:creationId xmlns:a16="http://schemas.microsoft.com/office/drawing/2014/main" id="{BA986352-2E9A-4497-A610-35D2C7D8E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7687" y="2243863"/>
              <a:ext cx="558133" cy="61078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868523-4123-4003-833E-2FC521CAE326}"/>
                </a:ext>
              </a:extLst>
            </p:cNvPr>
            <p:cNvSpPr txBox="1"/>
            <p:nvPr/>
          </p:nvSpPr>
          <p:spPr>
            <a:xfrm>
              <a:off x="8066970" y="1515437"/>
              <a:ext cx="758977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67" b="1" dirty="0">
                  <a:solidFill>
                    <a:srgbClr val="57A14D"/>
                  </a:solidFill>
                  <a:latin typeface="Century Gothic" panose="020B0502020202020204" pitchFamily="34" charset="0"/>
                </a:rPr>
                <a:t>84%</a:t>
              </a:r>
            </a:p>
          </p:txBody>
        </p:sp>
        <p:pic>
          <p:nvPicPr>
            <p:cNvPr id="24" name="Graphic 23" descr="Close">
              <a:extLst>
                <a:ext uri="{FF2B5EF4-FFF2-40B4-BE49-F238E27FC236}">
                  <a16:creationId xmlns:a16="http://schemas.microsoft.com/office/drawing/2014/main" id="{56A7F90F-C404-4708-AA0E-533FBBFC2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099577" y="2253688"/>
              <a:ext cx="558133" cy="61078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26B1AE-25BB-4A36-A3A0-789ECBB58F9F}"/>
                </a:ext>
              </a:extLst>
            </p:cNvPr>
            <p:cNvSpPr txBox="1"/>
            <p:nvPr/>
          </p:nvSpPr>
          <p:spPr>
            <a:xfrm>
              <a:off x="3030066" y="2368240"/>
              <a:ext cx="1026752" cy="2385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67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British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ADFD1A-AFB4-4675-84F6-F7A922EE38EE}"/>
                </a:ext>
              </a:extLst>
            </p:cNvPr>
            <p:cNvSpPr txBox="1"/>
            <p:nvPr/>
          </p:nvSpPr>
          <p:spPr>
            <a:xfrm>
              <a:off x="7019068" y="3012541"/>
              <a:ext cx="820290" cy="3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67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Single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338766-7F1C-447C-A81B-C1B7380E775B}"/>
                </a:ext>
              </a:extLst>
            </p:cNvPr>
            <p:cNvSpPr txBox="1"/>
            <p:nvPr/>
          </p:nvSpPr>
          <p:spPr>
            <a:xfrm>
              <a:off x="7948686" y="3017518"/>
              <a:ext cx="1044269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67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No Children</a:t>
              </a:r>
            </a:p>
          </p:txBody>
        </p:sp>
        <p:pic>
          <p:nvPicPr>
            <p:cNvPr id="28" name="Graphic 27" descr="Close">
              <a:extLst>
                <a:ext uri="{FF2B5EF4-FFF2-40B4-BE49-F238E27FC236}">
                  <a16:creationId xmlns:a16="http://schemas.microsoft.com/office/drawing/2014/main" id="{12ABCB45-AB45-43AB-A23E-3A87FBF1E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850902" y="2269043"/>
              <a:ext cx="558133" cy="61078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CE1E0C-0972-4D36-91A6-71836974ABB4}"/>
                </a:ext>
              </a:extLst>
            </p:cNvPr>
            <p:cNvSpPr txBox="1"/>
            <p:nvPr/>
          </p:nvSpPr>
          <p:spPr>
            <a:xfrm>
              <a:off x="5393372" y="3073435"/>
              <a:ext cx="1471725" cy="3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67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Unemployed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CFAC5ED-4287-4349-8F1D-73A2498A5D80}"/>
              </a:ext>
            </a:extLst>
          </p:cNvPr>
          <p:cNvSpPr txBox="1"/>
          <p:nvPr/>
        </p:nvSpPr>
        <p:spPr>
          <a:xfrm>
            <a:off x="82379" y="3213943"/>
            <a:ext cx="9003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27% of individual’s allocated to HaRT are 18 years and under. </a:t>
            </a:r>
          </a:p>
          <a:p>
            <a:pPr algn="ctr"/>
            <a:r>
              <a:rPr lang="en-GB" sz="2400" b="1" dirty="0"/>
              <a:t>BTP differs from other forces with similar teams in that we </a:t>
            </a:r>
            <a:r>
              <a:rPr lang="en-GB" sz="2400" b="1" u="sng" dirty="0"/>
              <a:t>do</a:t>
            </a:r>
            <a:r>
              <a:rPr lang="en-GB" sz="2400" b="1" dirty="0"/>
              <a:t> work with children as well as adults</a:t>
            </a:r>
          </a:p>
        </p:txBody>
      </p:sp>
    </p:spTree>
    <p:extLst>
      <p:ext uri="{BB962C8B-B14F-4D97-AF65-F5344CB8AC3E}">
        <p14:creationId xmlns:p14="http://schemas.microsoft.com/office/powerpoint/2010/main" val="375961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8B62-221F-49F7-ABEA-52ABC7252669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7742" y="21281"/>
            <a:ext cx="6430090" cy="565737"/>
          </a:xfrm>
          <a:prstGeom prst="rect">
            <a:avLst/>
          </a:prstGeom>
        </p:spPr>
        <p:txBody>
          <a:bodyPr wrap="square" lIns="72584" tIns="36293" rIns="72584" bIns="36293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People Come First </a:t>
            </a:r>
          </a:p>
        </p:txBody>
      </p:sp>
      <p:pic>
        <p:nvPicPr>
          <p:cNvPr id="8" name="Picture 7" descr="PP- Orange.png">
            <a:extLst>
              <a:ext uri="{FF2B5EF4-FFF2-40B4-BE49-F238E27FC236}">
                <a16:creationId xmlns:a16="http://schemas.microsoft.com/office/drawing/2014/main" id="{FE68114D-7B2D-4077-9103-F78B7B72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5973"/>
            <a:ext cx="9144000" cy="745994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C5BAF5D7-7344-416D-AE9D-1F7772A60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42" y="880668"/>
            <a:ext cx="437315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lnSpc>
                <a:spcPct val="250000"/>
              </a:lnSpc>
              <a:spcBef>
                <a:spcPct val="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Wellbeing hub </a:t>
            </a:r>
          </a:p>
          <a:p>
            <a:pPr marL="342900" indent="-342900" eaLnBrk="1" hangingPunct="1">
              <a:lnSpc>
                <a:spcPct val="250000"/>
              </a:lnSpc>
              <a:spcBef>
                <a:spcPct val="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Psychological Framework </a:t>
            </a:r>
          </a:p>
          <a:p>
            <a:pPr marL="342900" indent="-342900" eaLnBrk="1" hangingPunct="1">
              <a:lnSpc>
                <a:spcPct val="250000"/>
              </a:lnSpc>
              <a:spcBef>
                <a:spcPct val="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Coaching and mentoring 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2925CCE-11F2-49AF-9704-44F4B5A32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852" y="1121597"/>
            <a:ext cx="4124696" cy="27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8B62-221F-49F7-ABEA-52ABC7252669}" type="slidenum">
              <a:rPr lang="en-GB" smtClean="0"/>
              <a:t>9</a:t>
            </a:fld>
            <a:endParaRPr lang="en-GB" dirty="0"/>
          </a:p>
        </p:txBody>
      </p:sp>
      <p:pic>
        <p:nvPicPr>
          <p:cNvPr id="8" name="Picture 7" descr="PP- Orange.png">
            <a:extLst>
              <a:ext uri="{FF2B5EF4-FFF2-40B4-BE49-F238E27FC236}">
                <a16:creationId xmlns:a16="http://schemas.microsoft.com/office/drawing/2014/main" id="{FE68114D-7B2D-4077-9103-F78B7B72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5973"/>
            <a:ext cx="9144000" cy="74599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4EEC98E-91CF-4D58-8BFD-D6133224BBD5}"/>
              </a:ext>
            </a:extLst>
          </p:cNvPr>
          <p:cNvSpPr txBox="1">
            <a:spLocks/>
          </p:cNvSpPr>
          <p:nvPr/>
        </p:nvSpPr>
        <p:spPr bwMode="auto">
          <a:xfrm>
            <a:off x="255373" y="2819556"/>
            <a:ext cx="8138984" cy="15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100" dirty="0">
                <a:cs typeface="Arial" panose="020B0604020202020204" pitchFamily="34" charset="0"/>
              </a:rPr>
              <a:t>Arlene Wilson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100" dirty="0">
                <a:cs typeface="Arial" panose="020B0604020202020204" pitchFamily="34" charset="0"/>
              </a:rPr>
              <a:t>0141 775 5124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100" dirty="0">
                <a:cs typeface="Arial" panose="020B0604020202020204" pitchFamily="34" charset="0"/>
              </a:rPr>
              <a:t>07785 521 692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100" b="1" dirty="0">
                <a:cs typeface="Arial" panose="020B0604020202020204" pitchFamily="34" charset="0"/>
              </a:rPr>
              <a:t>arlene.wilson@btp.police.uk</a:t>
            </a:r>
            <a:endParaRPr lang="en-GB" altLang="en-US" sz="2100" dirty="0">
              <a:cs typeface="Arial" panose="020B0604020202020204" pitchFamily="34" charset="0"/>
            </a:endParaRPr>
          </a:p>
        </p:txBody>
      </p:sp>
      <p:pic>
        <p:nvPicPr>
          <p:cNvPr id="12" name="Picture 8" descr="Questions.png">
            <a:extLst>
              <a:ext uri="{FF2B5EF4-FFF2-40B4-BE49-F238E27FC236}">
                <a16:creationId xmlns:a16="http://schemas.microsoft.com/office/drawing/2014/main" id="{E5BFD495-255D-43A7-97B4-18BC75835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59" y="1238925"/>
            <a:ext cx="6105466" cy="115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ocial-Media-Icons-NAVY-BLUE.png">
            <a:extLst>
              <a:ext uri="{FF2B5EF4-FFF2-40B4-BE49-F238E27FC236}">
                <a16:creationId xmlns:a16="http://schemas.microsoft.com/office/drawing/2014/main" id="{2C2A0B2B-5FC8-497D-A49B-752104BBED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90" y="4496395"/>
            <a:ext cx="14906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BB3B9DD-FBE4-49FD-90D4-D6E154D3E48A}"/>
              </a:ext>
            </a:extLst>
          </p:cNvPr>
          <p:cNvSpPr txBox="1">
            <a:spLocks/>
          </p:cNvSpPr>
          <p:nvPr/>
        </p:nvSpPr>
        <p:spPr bwMode="auto">
          <a:xfrm>
            <a:off x="255373" y="4574346"/>
            <a:ext cx="19276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100" b="1" dirty="0">
                <a:cs typeface="Arial" panose="020B0604020202020204" pitchFamily="34" charset="0"/>
              </a:rPr>
              <a:t>btp.police.uk</a:t>
            </a:r>
            <a:endParaRPr lang="en-GB" altLang="en-US" sz="2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18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14470</TotalTime>
  <Words>434</Words>
  <Application>Microsoft Office PowerPoint</Application>
  <PresentationFormat>On-screen Show (16:9)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British Transport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BTP</dc:creator>
  <cp:lastModifiedBy>Wilson, Arlene</cp:lastModifiedBy>
  <cp:revision>325</cp:revision>
  <cp:lastPrinted>2022-09-29T08:45:45Z</cp:lastPrinted>
  <dcterms:created xsi:type="dcterms:W3CDTF">2017-10-05T15:24:29Z</dcterms:created>
  <dcterms:modified xsi:type="dcterms:W3CDTF">2022-12-07T21:10:31Z</dcterms:modified>
</cp:coreProperties>
</file>