
<file path=[Content_Types].xml><?xml version="1.0" encoding="utf-8"?>
<Types xmlns="http://schemas.openxmlformats.org/package/2006/content-types">
  <Default Extension="jfif" ContentType="image/j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6" r:id="rId3"/>
    <p:sldId id="267" r:id="rId4"/>
    <p:sldId id="269" r:id="rId5"/>
    <p:sldId id="270" r:id="rId6"/>
    <p:sldId id="271" r:id="rId7"/>
    <p:sldId id="272" r:id="rId8"/>
    <p:sldId id="264" r:id="rId9"/>
    <p:sldId id="273" r:id="rId10"/>
    <p:sldId id="274" r:id="rId11"/>
    <p:sldId id="275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30FA48-A29E-4232-8B12-385FCF5CEE53}" v="40" dt="2022-12-08T12:15:25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Cornish" userId="121af9a1-6302-41d7-b743-b6e739424f4d" providerId="ADAL" clId="{AE30FA48-A29E-4232-8B12-385FCF5CEE53}"/>
    <pc:docChg chg="custSel modSld">
      <pc:chgData name="Hannah Cornish" userId="121af9a1-6302-41d7-b743-b6e739424f4d" providerId="ADAL" clId="{AE30FA48-A29E-4232-8B12-385FCF5CEE53}" dt="2022-12-08T12:16:36.800" v="119" actId="1076"/>
      <pc:docMkLst>
        <pc:docMk/>
      </pc:docMkLst>
      <pc:sldChg chg="modAnim">
        <pc:chgData name="Hannah Cornish" userId="121af9a1-6302-41d7-b743-b6e739424f4d" providerId="ADAL" clId="{AE30FA48-A29E-4232-8B12-385FCF5CEE53}" dt="2022-12-08T12:11:49.812" v="12"/>
        <pc:sldMkLst>
          <pc:docMk/>
          <pc:sldMk cId="4170226698" sldId="273"/>
        </pc:sldMkLst>
      </pc:sldChg>
      <pc:sldChg chg="addSp delSp modSp mod modAnim">
        <pc:chgData name="Hannah Cornish" userId="121af9a1-6302-41d7-b743-b6e739424f4d" providerId="ADAL" clId="{AE30FA48-A29E-4232-8B12-385FCF5CEE53}" dt="2022-12-08T12:16:36.800" v="119" actId="1076"/>
        <pc:sldMkLst>
          <pc:docMk/>
          <pc:sldMk cId="2976836300" sldId="274"/>
        </pc:sldMkLst>
        <pc:spChg chg="mod">
          <ac:chgData name="Hannah Cornish" userId="121af9a1-6302-41d7-b743-b6e739424f4d" providerId="ADAL" clId="{AE30FA48-A29E-4232-8B12-385FCF5CEE53}" dt="2022-12-08T12:12:23.087" v="20" actId="164"/>
          <ac:spMkLst>
            <pc:docMk/>
            <pc:sldMk cId="2976836300" sldId="274"/>
            <ac:spMk id="6" creationId="{C177DFDE-EED1-4EE5-B4A0-736E435F23EF}"/>
          </ac:spMkLst>
        </pc:spChg>
        <pc:spChg chg="add mod">
          <ac:chgData name="Hannah Cornish" userId="121af9a1-6302-41d7-b743-b6e739424f4d" providerId="ADAL" clId="{AE30FA48-A29E-4232-8B12-385FCF5CEE53}" dt="2022-12-08T12:13:04.046" v="38" actId="1076"/>
          <ac:spMkLst>
            <pc:docMk/>
            <pc:sldMk cId="2976836300" sldId="274"/>
            <ac:spMk id="30" creationId="{66162CFC-4BFF-4F92-B1BE-9A29C5684BAE}"/>
          </ac:spMkLst>
        </pc:spChg>
        <pc:spChg chg="add mod">
          <ac:chgData name="Hannah Cornish" userId="121af9a1-6302-41d7-b743-b6e739424f4d" providerId="ADAL" clId="{AE30FA48-A29E-4232-8B12-385FCF5CEE53}" dt="2022-12-08T12:13:14.063" v="40" actId="164"/>
          <ac:spMkLst>
            <pc:docMk/>
            <pc:sldMk cId="2976836300" sldId="274"/>
            <ac:spMk id="31" creationId="{FAEFD1D0-AE15-4654-8342-F895AF703CC1}"/>
          </ac:spMkLst>
        </pc:spChg>
        <pc:spChg chg="mod">
          <ac:chgData name="Hannah Cornish" userId="121af9a1-6302-41d7-b743-b6e739424f4d" providerId="ADAL" clId="{AE30FA48-A29E-4232-8B12-385FCF5CEE53}" dt="2022-12-08T12:16:23.447" v="115" actId="1076"/>
          <ac:spMkLst>
            <pc:docMk/>
            <pc:sldMk cId="2976836300" sldId="274"/>
            <ac:spMk id="40" creationId="{85E97241-8417-4945-A89F-5242E5F57593}"/>
          </ac:spMkLst>
        </pc:spChg>
        <pc:grpChg chg="add mod">
          <ac:chgData name="Hannah Cornish" userId="121af9a1-6302-41d7-b743-b6e739424f4d" providerId="ADAL" clId="{AE30FA48-A29E-4232-8B12-385FCF5CEE53}" dt="2022-12-08T12:16:28.464" v="117" actId="1076"/>
          <ac:grpSpMkLst>
            <pc:docMk/>
            <pc:sldMk cId="2976836300" sldId="274"/>
            <ac:grpSpMk id="2" creationId="{6FFC285C-65BC-4AAA-8926-9D1349A93750}"/>
          </ac:grpSpMkLst>
        </pc:grpChg>
        <pc:grpChg chg="add mod">
          <ac:chgData name="Hannah Cornish" userId="121af9a1-6302-41d7-b743-b6e739424f4d" providerId="ADAL" clId="{AE30FA48-A29E-4232-8B12-385FCF5CEE53}" dt="2022-12-08T12:16:31.401" v="118" actId="1076"/>
          <ac:grpSpMkLst>
            <pc:docMk/>
            <pc:sldMk cId="2976836300" sldId="274"/>
            <ac:grpSpMk id="3" creationId="{83F51F71-1FD2-4FAF-9FD4-50B6870BA8E6}"/>
          </ac:grpSpMkLst>
        </pc:grpChg>
        <pc:grpChg chg="add mod">
          <ac:chgData name="Hannah Cornish" userId="121af9a1-6302-41d7-b743-b6e739424f4d" providerId="ADAL" clId="{AE30FA48-A29E-4232-8B12-385FCF5CEE53}" dt="2022-12-08T12:16:36.800" v="119" actId="1076"/>
          <ac:grpSpMkLst>
            <pc:docMk/>
            <pc:sldMk cId="2976836300" sldId="274"/>
            <ac:grpSpMk id="5" creationId="{FBFEE682-0083-45FA-864F-9DFEF59C1DC9}"/>
          </ac:grpSpMkLst>
        </pc:grpChg>
        <pc:grpChg chg="mod">
          <ac:chgData name="Hannah Cornish" userId="121af9a1-6302-41d7-b743-b6e739424f4d" providerId="ADAL" clId="{AE30FA48-A29E-4232-8B12-385FCF5CEE53}" dt="2022-12-08T12:13:14.063" v="40" actId="164"/>
          <ac:grpSpMkLst>
            <pc:docMk/>
            <pc:sldMk cId="2976836300" sldId="274"/>
            <ac:grpSpMk id="20" creationId="{65F364C9-2832-46ED-8048-816E169FF4D5}"/>
          </ac:grpSpMkLst>
        </pc:grpChg>
        <pc:grpChg chg="mod">
          <ac:chgData name="Hannah Cornish" userId="121af9a1-6302-41d7-b743-b6e739424f4d" providerId="ADAL" clId="{AE30FA48-A29E-4232-8B12-385FCF5CEE53}" dt="2022-12-08T12:12:23.087" v="20" actId="164"/>
          <ac:grpSpMkLst>
            <pc:docMk/>
            <pc:sldMk cId="2976836300" sldId="274"/>
            <ac:grpSpMk id="25" creationId="{D6B9623C-A008-4EA9-BF54-87F931A327C9}"/>
          </ac:grpSpMkLst>
        </pc:grpChg>
        <pc:grpChg chg="mod">
          <ac:chgData name="Hannah Cornish" userId="121af9a1-6302-41d7-b743-b6e739424f4d" providerId="ADAL" clId="{AE30FA48-A29E-4232-8B12-385FCF5CEE53}" dt="2022-12-08T12:12:52.313" v="32" actId="164"/>
          <ac:grpSpMkLst>
            <pc:docMk/>
            <pc:sldMk cId="2976836300" sldId="274"/>
            <ac:grpSpMk id="35" creationId="{730690BE-D639-4C31-9AC1-BD24B436CA35}"/>
          </ac:grpSpMkLst>
        </pc:grpChg>
        <pc:picChg chg="del">
          <ac:chgData name="Hannah Cornish" userId="121af9a1-6302-41d7-b743-b6e739424f4d" providerId="ADAL" clId="{AE30FA48-A29E-4232-8B12-385FCF5CEE53}" dt="2022-12-08T12:12:00.887" v="13" actId="478"/>
          <ac:picMkLst>
            <pc:docMk/>
            <pc:sldMk cId="2976836300" sldId="274"/>
            <ac:picMk id="4" creationId="{461E190C-9D1F-43A4-BCDC-02B5592A393F}"/>
          </ac:picMkLst>
        </pc:picChg>
      </pc:sldChg>
      <pc:sldChg chg="addSp modSp mod modAnim">
        <pc:chgData name="Hannah Cornish" userId="121af9a1-6302-41d7-b743-b6e739424f4d" providerId="ADAL" clId="{AE30FA48-A29E-4232-8B12-385FCF5CEE53}" dt="2022-12-08T12:15:25.862" v="114"/>
        <pc:sldMkLst>
          <pc:docMk/>
          <pc:sldMk cId="1202151963" sldId="275"/>
        </pc:sldMkLst>
        <pc:spChg chg="add mod">
          <ac:chgData name="Hannah Cornish" userId="121af9a1-6302-41d7-b743-b6e739424f4d" providerId="ADAL" clId="{AE30FA48-A29E-4232-8B12-385FCF5CEE53}" dt="2022-12-08T12:15:04.143" v="112" actId="1076"/>
          <ac:spMkLst>
            <pc:docMk/>
            <pc:sldMk cId="1202151963" sldId="275"/>
            <ac:spMk id="3" creationId="{57B8D834-CDD2-4C0A-9B15-9D406D4254D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OFFICIAL
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BEFD9-0881-45A8-9947-FFA33012DA27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
OFFICIAL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F4FD4-7D53-4052-BDAF-93DA1966DE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327154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OFFICIAL
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4B9A6-3746-4383-94B4-5074F59E13CC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
OFFICIAL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B75C8-973C-4082-9E6E-F096570D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91880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OFFICIAL
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
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75C8-973C-4082-9E6E-F096570DAB5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658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OFFICIAL
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
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75C8-973C-4082-9E6E-F096570DAB5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890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OFFICIAL
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
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75C8-973C-4082-9E6E-F096570DAB5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439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OFFICIAL
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
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75C8-973C-4082-9E6E-F096570DAB5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439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OFFICIAL
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
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75C8-973C-4082-9E6E-F096570DAB5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40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OFFICIAL
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
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75C8-973C-4082-9E6E-F096570DAB5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144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OFFICIAL
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
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75C8-973C-4082-9E6E-F096570DAB5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898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OFFICIAL
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
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75C8-973C-4082-9E6E-F096570DAB5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15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OFFICIAL
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
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75C8-973C-4082-9E6E-F096570DAB5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733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OFFICIAL
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
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75C8-973C-4082-9E6E-F096570DAB5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099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OFFICIAL
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
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75C8-973C-4082-9E6E-F096570DAB5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901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OFFICIAL
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
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75C8-973C-4082-9E6E-F096570DAB5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901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8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2A4F6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A4F6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71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20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82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867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138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138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24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99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99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66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25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2410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168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24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2879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35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434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31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64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A4F6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A4F6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A4F6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A4F6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A4F6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A4F6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3.svg"/><Relationship Id="rId9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qh8UFVKhtK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52154446-8955-D04B-92AB-AAD3D3F68D7F}"/>
              </a:ext>
            </a:extLst>
          </p:cNvPr>
          <p:cNvSpPr txBox="1">
            <a:spLocks/>
          </p:cNvSpPr>
          <p:nvPr/>
        </p:nvSpPr>
        <p:spPr>
          <a:xfrm>
            <a:off x="778043" y="1176082"/>
            <a:ext cx="10633312" cy="9713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0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Dealing with Complex Needs in Police Custody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5150DC99-8C3E-764C-B495-BDA4827BF6E1}"/>
              </a:ext>
            </a:extLst>
          </p:cNvPr>
          <p:cNvSpPr txBox="1">
            <a:spLocks/>
          </p:cNvSpPr>
          <p:nvPr/>
        </p:nvSpPr>
        <p:spPr>
          <a:xfrm>
            <a:off x="778043" y="2662489"/>
            <a:ext cx="5019253" cy="1379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Gordon McCreadie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Chief Superintendent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Criminal Justice Services Division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68584" y="6144768"/>
            <a:ext cx="1203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85000"/>
                  </a:schemeClr>
                </a:solidFill>
              </a:rPr>
              <a:t>OFFICIAL</a:t>
            </a:r>
          </a:p>
        </p:txBody>
      </p:sp>
      <p:sp>
        <p:nvSpPr>
          <p:cNvPr id="2" name="Rectangle 1"/>
          <p:cNvSpPr/>
          <p:nvPr/>
        </p:nvSpPr>
        <p:spPr>
          <a:xfrm>
            <a:off x="6419088" y="2662489"/>
            <a:ext cx="4279392" cy="1235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Hannah Cornish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Programme Manager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Police Care Network</a:t>
            </a:r>
          </a:p>
        </p:txBody>
      </p:sp>
    </p:spTree>
    <p:extLst>
      <p:ext uri="{BB962C8B-B14F-4D97-AF65-F5344CB8AC3E}">
        <p14:creationId xmlns:p14="http://schemas.microsoft.com/office/powerpoint/2010/main" val="1756714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FFC285C-65BC-4AAA-8926-9D1349A93750}"/>
              </a:ext>
            </a:extLst>
          </p:cNvPr>
          <p:cNvGrpSpPr/>
          <p:nvPr/>
        </p:nvGrpSpPr>
        <p:grpSpPr>
          <a:xfrm>
            <a:off x="1604958" y="1736857"/>
            <a:ext cx="6692215" cy="1200329"/>
            <a:chOff x="2803838" y="1704446"/>
            <a:chExt cx="6692215" cy="1200329"/>
          </a:xfrm>
        </p:grpSpPr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D6B9623C-A008-4EA9-BF54-87F931A327C9}"/>
                </a:ext>
              </a:extLst>
            </p:cNvPr>
            <p:cNvGrpSpPr/>
            <p:nvPr/>
          </p:nvGrpSpPr>
          <p:grpSpPr>
            <a:xfrm>
              <a:off x="2803838" y="1724623"/>
              <a:ext cx="1226886" cy="1180152"/>
              <a:chOff x="500820" y="2542261"/>
              <a:chExt cx="1367301" cy="1367301"/>
            </a:xfrm>
          </p:grpSpPr>
          <p:pic>
            <p:nvPicPr>
              <p:cNvPr id="26" name="Graphic 25" descr="Fork In Road with solid fill">
                <a:extLst>
                  <a:ext uri="{FF2B5EF4-FFF2-40B4-BE49-F238E27FC236}">
                    <a16:creationId xmlns="" xmlns:a16="http://schemas.microsoft.com/office/drawing/2014/main" id="{199328F1-0109-4E22-96A5-2F965CF04A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43703" y="2827361"/>
                <a:ext cx="881533" cy="881533"/>
              </a:xfrm>
              <a:prstGeom prst="rect">
                <a:avLst/>
              </a:prstGeom>
            </p:spPr>
          </p:pic>
          <p:grpSp>
            <p:nvGrpSpPr>
              <p:cNvPr id="27" name="Group 26">
                <a:extLst>
                  <a:ext uri="{FF2B5EF4-FFF2-40B4-BE49-F238E27FC236}">
                    <a16:creationId xmlns="" xmlns:a16="http://schemas.microsoft.com/office/drawing/2014/main" id="{6406FA24-7DBC-4A7B-8C12-C82CD1BC958D}"/>
                  </a:ext>
                </a:extLst>
              </p:cNvPr>
              <p:cNvGrpSpPr/>
              <p:nvPr/>
            </p:nvGrpSpPr>
            <p:grpSpPr>
              <a:xfrm>
                <a:off x="500820" y="2542261"/>
                <a:ext cx="1367301" cy="1367301"/>
                <a:chOff x="490312" y="4617114"/>
                <a:chExt cx="1367301" cy="1367301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="" xmlns:a16="http://schemas.microsoft.com/office/drawing/2014/main" id="{546CE709-51CA-49D1-8561-438FDB82156E}"/>
                    </a:ext>
                  </a:extLst>
                </p:cNvPr>
                <p:cNvSpPr/>
                <p:nvPr/>
              </p:nvSpPr>
              <p:spPr>
                <a:xfrm>
                  <a:off x="630727" y="4755748"/>
                  <a:ext cx="1086470" cy="1090032"/>
                </a:xfrm>
                <a:prstGeom prst="ellipse">
                  <a:avLst/>
                </a:prstGeom>
                <a:noFill/>
                <a:ln w="57150">
                  <a:solidFill>
                    <a:srgbClr val="009EF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Freeform 27">
                  <a:extLst>
                    <a:ext uri="{FF2B5EF4-FFF2-40B4-BE49-F238E27FC236}">
                      <a16:creationId xmlns="" xmlns:a16="http://schemas.microsoft.com/office/drawing/2014/main" id="{4519D88D-6FB6-4394-B6CB-8BAD360A3069}"/>
                    </a:ext>
                  </a:extLst>
                </p:cNvPr>
                <p:cNvSpPr/>
                <p:nvPr/>
              </p:nvSpPr>
              <p:spPr>
                <a:xfrm>
                  <a:off x="490312" y="4617114"/>
                  <a:ext cx="1367301" cy="1367301"/>
                </a:xfrm>
                <a:custGeom>
                  <a:avLst/>
                  <a:gdLst>
                    <a:gd name="connsiteX0" fmla="*/ 0 w 1219596"/>
                    <a:gd name="connsiteY0" fmla="*/ 609798 h 1219596"/>
                    <a:gd name="connsiteX1" fmla="*/ 609798 w 1219596"/>
                    <a:gd name="connsiteY1" fmla="*/ 0 h 1219596"/>
                    <a:gd name="connsiteX2" fmla="*/ 1219596 w 1219596"/>
                    <a:gd name="connsiteY2" fmla="*/ 609798 h 1219596"/>
                    <a:gd name="connsiteX3" fmla="*/ 609798 w 1219596"/>
                    <a:gd name="connsiteY3" fmla="*/ 1219596 h 1219596"/>
                    <a:gd name="connsiteX4" fmla="*/ 0 w 1219596"/>
                    <a:gd name="connsiteY4" fmla="*/ 609798 h 1219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9596" h="1219596">
                      <a:moveTo>
                        <a:pt x="0" y="609798"/>
                      </a:moveTo>
                      <a:cubicBezTo>
                        <a:pt x="0" y="273016"/>
                        <a:pt x="273016" y="0"/>
                        <a:pt x="609798" y="0"/>
                      </a:cubicBezTo>
                      <a:cubicBezTo>
                        <a:pt x="946580" y="0"/>
                        <a:pt x="1219596" y="273016"/>
                        <a:pt x="1219596" y="609798"/>
                      </a:cubicBezTo>
                      <a:cubicBezTo>
                        <a:pt x="1219596" y="946580"/>
                        <a:pt x="946580" y="1219596"/>
                        <a:pt x="609798" y="1219596"/>
                      </a:cubicBezTo>
                      <a:cubicBezTo>
                        <a:pt x="273016" y="1219596"/>
                        <a:pt x="0" y="946580"/>
                        <a:pt x="0" y="609798"/>
                      </a:cubicBezTo>
                      <a:close/>
                    </a:path>
                  </a:pathLst>
                </a:custGeom>
                <a:noFill/>
                <a:ln w="57150">
                  <a:solidFill>
                    <a:srgbClr val="292456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43376" tIns="243376" rIns="243376" bIns="243376" numCol="1" spcCol="1270" anchor="ctr" anchorCtr="0">
                  <a:noAutofit/>
                </a:bodyPr>
                <a:lstStyle/>
                <a:p>
                  <a:pPr lvl="0" algn="ctr" defTabSz="2266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100" kern="1200" dirty="0"/>
                </a:p>
              </p:txBody>
            </p:sp>
          </p:grp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177DFDE-EED1-4EE5-B4A0-736E435F23EF}"/>
                </a:ext>
              </a:extLst>
            </p:cNvPr>
            <p:cNvSpPr txBox="1"/>
            <p:nvPr/>
          </p:nvSpPr>
          <p:spPr>
            <a:xfrm>
              <a:off x="4122669" y="1704446"/>
              <a:ext cx="53733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400" dirty="0">
                <a:solidFill>
                  <a:schemeClr val="accent4"/>
                </a:solidFill>
              </a:endParaRPr>
            </a:p>
            <a:p>
              <a:r>
                <a:rPr lang="en-GB" sz="2400" dirty="0">
                  <a:solidFill>
                    <a:schemeClr val="accent4"/>
                  </a:solidFill>
                </a:rPr>
                <a:t>Diversion from custody </a:t>
              </a:r>
            </a:p>
            <a:p>
              <a:endParaRPr lang="en-GB" sz="24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40" name="Title 1">
            <a:extLst>
              <a:ext uri="{FF2B5EF4-FFF2-40B4-BE49-F238E27FC236}">
                <a16:creationId xmlns="" xmlns:a16="http://schemas.microsoft.com/office/drawing/2014/main" id="{85E97241-8417-4945-A89F-5242E5F57593}"/>
              </a:ext>
            </a:extLst>
          </p:cNvPr>
          <p:cNvSpPr txBox="1">
            <a:spLocks/>
          </p:cNvSpPr>
          <p:nvPr/>
        </p:nvSpPr>
        <p:spPr>
          <a:xfrm>
            <a:off x="2237361" y="1134537"/>
            <a:ext cx="9144000" cy="4686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2A4F6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</a:rPr>
              <a:t>NHS Scotland </a:t>
            </a:r>
          </a:p>
          <a:p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</a:rPr>
              <a:t>Police Custody Healthcare and </a:t>
            </a:r>
          </a:p>
          <a:p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</a:rPr>
              <a:t>Forensic Medical Services</a:t>
            </a:r>
          </a:p>
        </p:txBody>
      </p:sp>
      <p:pic>
        <p:nvPicPr>
          <p:cNvPr id="41" name="HCN_Police-Logo-Colour-Inline_1@4x.png" descr="HCN_Police-Logo-Colour-Inline_1@4x.png">
            <a:extLst>
              <a:ext uri="{FF2B5EF4-FFF2-40B4-BE49-F238E27FC236}">
                <a16:creationId xmlns="" xmlns:a16="http://schemas.microsoft.com/office/drawing/2014/main" id="{96AEF7BA-3FDD-41EE-A937-2989F2F96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063" y="533434"/>
            <a:ext cx="2828151" cy="874126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3F51F71-1FD2-4FAF-9FD4-50B6870BA8E6}"/>
              </a:ext>
            </a:extLst>
          </p:cNvPr>
          <p:cNvGrpSpPr/>
          <p:nvPr/>
        </p:nvGrpSpPr>
        <p:grpSpPr>
          <a:xfrm>
            <a:off x="2448737" y="3103786"/>
            <a:ext cx="6741057" cy="1200329"/>
            <a:chOff x="2804337" y="3147561"/>
            <a:chExt cx="6741057" cy="1200329"/>
          </a:xfrm>
        </p:grpSpPr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730690BE-D639-4C31-9AC1-BD24B436CA35}"/>
                </a:ext>
              </a:extLst>
            </p:cNvPr>
            <p:cNvGrpSpPr/>
            <p:nvPr/>
          </p:nvGrpSpPr>
          <p:grpSpPr>
            <a:xfrm>
              <a:off x="2804337" y="3167738"/>
              <a:ext cx="1240300" cy="1180152"/>
              <a:chOff x="2744781" y="556710"/>
              <a:chExt cx="1367301" cy="1367301"/>
            </a:xfrm>
          </p:grpSpPr>
          <p:pic>
            <p:nvPicPr>
              <p:cNvPr id="36" name="Graphic 35" descr="Medical with solid fill">
                <a:extLst>
                  <a:ext uri="{FF2B5EF4-FFF2-40B4-BE49-F238E27FC236}">
                    <a16:creationId xmlns="" xmlns:a16="http://schemas.microsoft.com/office/drawing/2014/main" id="{27E428AA-D7BB-4021-A28E-58FF430809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971231" y="783160"/>
                <a:ext cx="914400" cy="914400"/>
              </a:xfrm>
              <a:prstGeom prst="rect">
                <a:avLst/>
              </a:prstGeom>
            </p:spPr>
          </p:pic>
          <p:grpSp>
            <p:nvGrpSpPr>
              <p:cNvPr id="37" name="Group 36">
                <a:extLst>
                  <a:ext uri="{FF2B5EF4-FFF2-40B4-BE49-F238E27FC236}">
                    <a16:creationId xmlns="" xmlns:a16="http://schemas.microsoft.com/office/drawing/2014/main" id="{0A6D62EC-881A-4D81-B414-D3A5CCDD7AE6}"/>
                  </a:ext>
                </a:extLst>
              </p:cNvPr>
              <p:cNvGrpSpPr/>
              <p:nvPr/>
            </p:nvGrpSpPr>
            <p:grpSpPr>
              <a:xfrm>
                <a:off x="2744781" y="556710"/>
                <a:ext cx="1367301" cy="1367301"/>
                <a:chOff x="490312" y="4617114"/>
                <a:chExt cx="1367301" cy="1367301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="" xmlns:a16="http://schemas.microsoft.com/office/drawing/2014/main" id="{F3D98F4F-22E1-4364-8E42-B80BBC3A0876}"/>
                    </a:ext>
                  </a:extLst>
                </p:cNvPr>
                <p:cNvSpPr/>
                <p:nvPr/>
              </p:nvSpPr>
              <p:spPr>
                <a:xfrm>
                  <a:off x="630727" y="4755748"/>
                  <a:ext cx="1086470" cy="1090032"/>
                </a:xfrm>
                <a:prstGeom prst="ellipse">
                  <a:avLst/>
                </a:prstGeom>
                <a:noFill/>
                <a:ln w="57150">
                  <a:solidFill>
                    <a:srgbClr val="009EF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Freeform 27">
                  <a:extLst>
                    <a:ext uri="{FF2B5EF4-FFF2-40B4-BE49-F238E27FC236}">
                      <a16:creationId xmlns="" xmlns:a16="http://schemas.microsoft.com/office/drawing/2014/main" id="{7F0AF46C-AAB1-4BD2-A45E-6B1027DE2096}"/>
                    </a:ext>
                  </a:extLst>
                </p:cNvPr>
                <p:cNvSpPr/>
                <p:nvPr/>
              </p:nvSpPr>
              <p:spPr>
                <a:xfrm>
                  <a:off x="490312" y="4617114"/>
                  <a:ext cx="1367301" cy="1367301"/>
                </a:xfrm>
                <a:custGeom>
                  <a:avLst/>
                  <a:gdLst>
                    <a:gd name="connsiteX0" fmla="*/ 0 w 1219596"/>
                    <a:gd name="connsiteY0" fmla="*/ 609798 h 1219596"/>
                    <a:gd name="connsiteX1" fmla="*/ 609798 w 1219596"/>
                    <a:gd name="connsiteY1" fmla="*/ 0 h 1219596"/>
                    <a:gd name="connsiteX2" fmla="*/ 1219596 w 1219596"/>
                    <a:gd name="connsiteY2" fmla="*/ 609798 h 1219596"/>
                    <a:gd name="connsiteX3" fmla="*/ 609798 w 1219596"/>
                    <a:gd name="connsiteY3" fmla="*/ 1219596 h 1219596"/>
                    <a:gd name="connsiteX4" fmla="*/ 0 w 1219596"/>
                    <a:gd name="connsiteY4" fmla="*/ 609798 h 1219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9596" h="1219596">
                      <a:moveTo>
                        <a:pt x="0" y="609798"/>
                      </a:moveTo>
                      <a:cubicBezTo>
                        <a:pt x="0" y="273016"/>
                        <a:pt x="273016" y="0"/>
                        <a:pt x="609798" y="0"/>
                      </a:cubicBezTo>
                      <a:cubicBezTo>
                        <a:pt x="946580" y="0"/>
                        <a:pt x="1219596" y="273016"/>
                        <a:pt x="1219596" y="609798"/>
                      </a:cubicBezTo>
                      <a:cubicBezTo>
                        <a:pt x="1219596" y="946580"/>
                        <a:pt x="946580" y="1219596"/>
                        <a:pt x="609798" y="1219596"/>
                      </a:cubicBezTo>
                      <a:cubicBezTo>
                        <a:pt x="273016" y="1219596"/>
                        <a:pt x="0" y="946580"/>
                        <a:pt x="0" y="609798"/>
                      </a:cubicBezTo>
                      <a:close/>
                    </a:path>
                  </a:pathLst>
                </a:custGeom>
                <a:noFill/>
                <a:ln w="57150">
                  <a:solidFill>
                    <a:srgbClr val="292456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43376" tIns="243376" rIns="243376" bIns="243376" numCol="1" spcCol="1270" anchor="ctr" anchorCtr="0">
                  <a:noAutofit/>
                </a:bodyPr>
                <a:lstStyle/>
                <a:p>
                  <a:pPr lvl="0" algn="ctr" defTabSz="2266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100" kern="1200" dirty="0"/>
                </a:p>
              </p:txBody>
            </p:sp>
          </p:grpSp>
        </p:grp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66162CFC-4BFF-4F92-B1BE-9A29C5684BAE}"/>
                </a:ext>
              </a:extLst>
            </p:cNvPr>
            <p:cNvSpPr txBox="1"/>
            <p:nvPr/>
          </p:nvSpPr>
          <p:spPr>
            <a:xfrm>
              <a:off x="4172010" y="3147561"/>
              <a:ext cx="53733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400" dirty="0">
                <a:solidFill>
                  <a:schemeClr val="accent4"/>
                </a:solidFill>
              </a:endParaRPr>
            </a:p>
            <a:p>
              <a:r>
                <a:rPr lang="en-GB" sz="2400" dirty="0">
                  <a:solidFill>
                    <a:schemeClr val="accent4"/>
                  </a:solidFill>
                </a:rPr>
                <a:t>Care in custody </a:t>
              </a:r>
            </a:p>
            <a:p>
              <a:endParaRPr lang="en-GB" sz="24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BFEE682-0083-45FA-864F-9DFEF59C1DC9}"/>
              </a:ext>
            </a:extLst>
          </p:cNvPr>
          <p:cNvGrpSpPr/>
          <p:nvPr/>
        </p:nvGrpSpPr>
        <p:grpSpPr>
          <a:xfrm>
            <a:off x="3352477" y="4556095"/>
            <a:ext cx="6741557" cy="1268753"/>
            <a:chOff x="2803837" y="4610853"/>
            <a:chExt cx="6741557" cy="1268753"/>
          </a:xfrm>
        </p:grpSpPr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65F364C9-2832-46ED-8048-816E169FF4D5}"/>
                </a:ext>
              </a:extLst>
            </p:cNvPr>
            <p:cNvGrpSpPr/>
            <p:nvPr/>
          </p:nvGrpSpPr>
          <p:grpSpPr>
            <a:xfrm>
              <a:off x="2803837" y="4610853"/>
              <a:ext cx="1326374" cy="1268753"/>
              <a:chOff x="490312" y="4617114"/>
              <a:chExt cx="1367301" cy="1367301"/>
            </a:xfrm>
          </p:grpSpPr>
          <p:pic>
            <p:nvPicPr>
              <p:cNvPr id="21" name="Graphic 20" descr="Social network">
                <a:extLst>
                  <a:ext uri="{FF2B5EF4-FFF2-40B4-BE49-F238E27FC236}">
                    <a16:creationId xmlns="" xmlns:a16="http://schemas.microsoft.com/office/drawing/2014/main" id="{F2B0FC23-8888-4D4A-BB75-4F55205224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664201" y="4742931"/>
                <a:ext cx="1040541" cy="1043316"/>
              </a:xfrm>
              <a:prstGeom prst="rect">
                <a:avLst/>
              </a:prstGeom>
            </p:spPr>
          </p:pic>
          <p:grpSp>
            <p:nvGrpSpPr>
              <p:cNvPr id="22" name="Group 21">
                <a:extLst>
                  <a:ext uri="{FF2B5EF4-FFF2-40B4-BE49-F238E27FC236}">
                    <a16:creationId xmlns="" xmlns:a16="http://schemas.microsoft.com/office/drawing/2014/main" id="{1018C046-3218-4685-83D8-6925941D3E13}"/>
                  </a:ext>
                </a:extLst>
              </p:cNvPr>
              <p:cNvGrpSpPr/>
              <p:nvPr/>
            </p:nvGrpSpPr>
            <p:grpSpPr>
              <a:xfrm>
                <a:off x="490312" y="4617114"/>
                <a:ext cx="1367301" cy="1367301"/>
                <a:chOff x="490312" y="4617114"/>
                <a:chExt cx="1367301" cy="1367301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="" xmlns:a16="http://schemas.microsoft.com/office/drawing/2014/main" id="{582A72DD-240F-460D-B078-5AE2895269FF}"/>
                    </a:ext>
                  </a:extLst>
                </p:cNvPr>
                <p:cNvSpPr/>
                <p:nvPr/>
              </p:nvSpPr>
              <p:spPr>
                <a:xfrm>
                  <a:off x="630727" y="4755748"/>
                  <a:ext cx="1086470" cy="1090032"/>
                </a:xfrm>
                <a:prstGeom prst="ellipse">
                  <a:avLst/>
                </a:prstGeom>
                <a:noFill/>
                <a:ln w="57150">
                  <a:solidFill>
                    <a:srgbClr val="009EF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Freeform 27">
                  <a:extLst>
                    <a:ext uri="{FF2B5EF4-FFF2-40B4-BE49-F238E27FC236}">
                      <a16:creationId xmlns="" xmlns:a16="http://schemas.microsoft.com/office/drawing/2014/main" id="{30B9FB0D-DF80-4BBE-B28B-7972C28CE83E}"/>
                    </a:ext>
                  </a:extLst>
                </p:cNvPr>
                <p:cNvSpPr/>
                <p:nvPr/>
              </p:nvSpPr>
              <p:spPr>
                <a:xfrm>
                  <a:off x="490312" y="4617114"/>
                  <a:ext cx="1367301" cy="1367301"/>
                </a:xfrm>
                <a:custGeom>
                  <a:avLst/>
                  <a:gdLst>
                    <a:gd name="connsiteX0" fmla="*/ 0 w 1219596"/>
                    <a:gd name="connsiteY0" fmla="*/ 609798 h 1219596"/>
                    <a:gd name="connsiteX1" fmla="*/ 609798 w 1219596"/>
                    <a:gd name="connsiteY1" fmla="*/ 0 h 1219596"/>
                    <a:gd name="connsiteX2" fmla="*/ 1219596 w 1219596"/>
                    <a:gd name="connsiteY2" fmla="*/ 609798 h 1219596"/>
                    <a:gd name="connsiteX3" fmla="*/ 609798 w 1219596"/>
                    <a:gd name="connsiteY3" fmla="*/ 1219596 h 1219596"/>
                    <a:gd name="connsiteX4" fmla="*/ 0 w 1219596"/>
                    <a:gd name="connsiteY4" fmla="*/ 609798 h 1219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9596" h="1219596">
                      <a:moveTo>
                        <a:pt x="0" y="609798"/>
                      </a:moveTo>
                      <a:cubicBezTo>
                        <a:pt x="0" y="273016"/>
                        <a:pt x="273016" y="0"/>
                        <a:pt x="609798" y="0"/>
                      </a:cubicBezTo>
                      <a:cubicBezTo>
                        <a:pt x="946580" y="0"/>
                        <a:pt x="1219596" y="273016"/>
                        <a:pt x="1219596" y="609798"/>
                      </a:cubicBezTo>
                      <a:cubicBezTo>
                        <a:pt x="1219596" y="946580"/>
                        <a:pt x="946580" y="1219596"/>
                        <a:pt x="609798" y="1219596"/>
                      </a:cubicBezTo>
                      <a:cubicBezTo>
                        <a:pt x="273016" y="1219596"/>
                        <a:pt x="0" y="946580"/>
                        <a:pt x="0" y="609798"/>
                      </a:cubicBezTo>
                      <a:close/>
                    </a:path>
                  </a:pathLst>
                </a:custGeom>
                <a:noFill/>
                <a:ln w="57150">
                  <a:solidFill>
                    <a:srgbClr val="292456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43376" tIns="243376" rIns="243376" bIns="243376" numCol="1" spcCol="1270" anchor="ctr" anchorCtr="0">
                  <a:noAutofit/>
                </a:bodyPr>
                <a:lstStyle/>
                <a:p>
                  <a:pPr lvl="0" algn="ctr" defTabSz="2266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100" kern="1200" dirty="0"/>
                </a:p>
              </p:txBody>
            </p:sp>
          </p:grpSp>
        </p:grp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FAEFD1D0-AE15-4654-8342-F895AF703CC1}"/>
                </a:ext>
              </a:extLst>
            </p:cNvPr>
            <p:cNvSpPr txBox="1"/>
            <p:nvPr/>
          </p:nvSpPr>
          <p:spPr>
            <a:xfrm>
              <a:off x="4172010" y="4922721"/>
              <a:ext cx="5373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accent4"/>
                  </a:solidFill>
                </a:rPr>
                <a:t>Onward support and referral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683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6498E74-6D1B-4AAE-9D28-49532C237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038" y="969517"/>
            <a:ext cx="6368756" cy="455798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57B8D834-CDD2-4C0A-9B15-9D406D4254D9}"/>
              </a:ext>
            </a:extLst>
          </p:cNvPr>
          <p:cNvSpPr txBox="1">
            <a:spLocks/>
          </p:cNvSpPr>
          <p:nvPr/>
        </p:nvSpPr>
        <p:spPr>
          <a:xfrm>
            <a:off x="1820359" y="403167"/>
            <a:ext cx="9144000" cy="4686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2A4F6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Verdana" panose="020B0604030504040204" pitchFamily="34" charset="0"/>
                <a:ea typeface="Verdana" panose="020B0604030504040204" pitchFamily="34" charset="0"/>
              </a:rPr>
              <a:t>National Police Care Network</a:t>
            </a:r>
          </a:p>
        </p:txBody>
      </p:sp>
    </p:spTree>
    <p:extLst>
      <p:ext uri="{BB962C8B-B14F-4D97-AF65-F5344CB8AC3E}">
        <p14:creationId xmlns:p14="http://schemas.microsoft.com/office/powerpoint/2010/main" val="1202151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1"/>
            <a:ext cx="12192000" cy="6756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292100"/>
            <a:ext cx="9144000" cy="1655762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</a:rPr>
              <a:t>Thank You – Questions?</a:t>
            </a:r>
          </a:p>
        </p:txBody>
      </p:sp>
    </p:spTree>
    <p:extLst>
      <p:ext uri="{BB962C8B-B14F-4D97-AF65-F5344CB8AC3E}">
        <p14:creationId xmlns:p14="http://schemas.microsoft.com/office/powerpoint/2010/main" val="139114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7948" y="501279"/>
            <a:ext cx="7013859" cy="517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968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Police Custody Provision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61435" y="2621158"/>
            <a:ext cx="6664305" cy="1504709"/>
            <a:chOff x="2798011" y="3206374"/>
            <a:chExt cx="6664305" cy="1504709"/>
          </a:xfrm>
        </p:grpSpPr>
        <p:sp>
          <p:nvSpPr>
            <p:cNvPr id="17" name="Oval 16"/>
            <p:cNvSpPr/>
            <p:nvPr/>
          </p:nvSpPr>
          <p:spPr>
            <a:xfrm>
              <a:off x="2798011" y="3206374"/>
              <a:ext cx="1493134" cy="1504709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 cap="flat" cmpd="sng" algn="ctr">
              <a:solidFill>
                <a:srgbClr val="00958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568EB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85515" y="3604785"/>
              <a:ext cx="48768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9583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Around </a:t>
              </a: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9583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100,000 people </a:t>
              </a: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9583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come into custody every year. 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7948" y="1248280"/>
            <a:ext cx="6479392" cy="1504709"/>
            <a:chOff x="370788" y="1723768"/>
            <a:chExt cx="6479392" cy="1504709"/>
          </a:xfrm>
        </p:grpSpPr>
        <p:sp>
          <p:nvSpPr>
            <p:cNvPr id="20" name="Oval 19"/>
            <p:cNvSpPr/>
            <p:nvPr/>
          </p:nvSpPr>
          <p:spPr>
            <a:xfrm>
              <a:off x="370788" y="1723768"/>
              <a:ext cx="1493134" cy="1504709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 cap="flat" cmpd="sng" algn="ctr">
              <a:solidFill>
                <a:srgbClr val="00958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568EB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73379" y="2122179"/>
              <a:ext cx="48768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9583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The purpose of Police Custody Provision is </a:t>
              </a: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9583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non-punitive</a:t>
              </a: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9583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35176" y="4084561"/>
            <a:ext cx="7456824" cy="1921397"/>
            <a:chOff x="4854048" y="4742929"/>
            <a:chExt cx="7456824" cy="1921397"/>
          </a:xfrm>
        </p:grpSpPr>
        <p:pic>
          <p:nvPicPr>
            <p:cNvPr id="23" name="Picture 6" descr="Image result for PTSD Icon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51" t="16750" r="12808" b="8539"/>
            <a:stretch/>
          </p:blipFill>
          <p:spPr bwMode="auto">
            <a:xfrm>
              <a:off x="4854048" y="4742929"/>
              <a:ext cx="1805651" cy="19213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6878962" y="4888019"/>
              <a:ext cx="543191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009583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Custody is a risk laden environment where </a:t>
              </a:r>
              <a:r>
                <a:rPr lang="en-GB" sz="2000" b="1" dirty="0">
                  <a:solidFill>
                    <a:srgbClr val="009583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trauma is present, visible &amp; experienced</a:t>
              </a:r>
              <a:r>
                <a:rPr lang="en-GB" sz="2000" dirty="0">
                  <a:solidFill>
                    <a:srgbClr val="009583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. </a:t>
              </a:r>
            </a:p>
            <a:p>
              <a:endParaRPr lang="en-GB" sz="2000" dirty="0">
                <a:solidFill>
                  <a:srgbClr val="009583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848475" y="5581650"/>
            <a:ext cx="534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958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Consider the custody ‘journey’…..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3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02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37132" y="2025182"/>
            <a:ext cx="3771444" cy="3680674"/>
            <a:chOff x="2258344" y="1520083"/>
            <a:chExt cx="2914202" cy="2057517"/>
          </a:xfrm>
        </p:grpSpPr>
        <p:sp>
          <p:nvSpPr>
            <p:cNvPr id="14" name="TextBox 13"/>
            <p:cNvSpPr txBox="1"/>
            <p:nvPr/>
          </p:nvSpPr>
          <p:spPr>
            <a:xfrm>
              <a:off x="2258344" y="1543234"/>
              <a:ext cx="2914202" cy="1858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22</a:t>
              </a:r>
            </a:p>
            <a:p>
              <a:pPr algn="ctr"/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Primary Custody Centres Across Scotland</a:t>
              </a:r>
            </a:p>
            <a:p>
              <a:pPr algn="ctr"/>
              <a:endPara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/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Multiple Ancillary Centres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58344" y="1520083"/>
              <a:ext cx="2914202" cy="2057517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867656" y="2600681"/>
            <a:ext cx="6544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Disorientation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Removal of Liberty &amp;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necessity to interview at a Police Station; Increasing Trauma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times, reducing access to local services.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529028" y="952863"/>
            <a:ext cx="5993436" cy="517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Arrest and Detention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70204" y="154008"/>
            <a:ext cx="5993436" cy="517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The Custody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‘Journey’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60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689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88736" y="6062472"/>
            <a:ext cx="6025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accommodation…..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0204" y="154008"/>
            <a:ext cx="5993436" cy="517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The Custody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‘Journey’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9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2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9032" y="4279393"/>
            <a:ext cx="6784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Vulnerability Assessment!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0204" y="154008"/>
            <a:ext cx="5993436" cy="517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The Custody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‘Journey’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23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238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70204" y="154008"/>
            <a:ext cx="5993436" cy="517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The Custody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‘Journey’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7948" y="3927134"/>
            <a:ext cx="2994204" cy="2665694"/>
            <a:chOff x="2258344" y="1520083"/>
            <a:chExt cx="2914202" cy="2057517"/>
          </a:xfrm>
        </p:grpSpPr>
        <p:sp>
          <p:nvSpPr>
            <p:cNvPr id="8" name="TextBox 7"/>
            <p:cNvSpPr txBox="1"/>
            <p:nvPr/>
          </p:nvSpPr>
          <p:spPr>
            <a:xfrm>
              <a:off x="2258344" y="1520083"/>
              <a:ext cx="2914202" cy="19954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40%</a:t>
              </a:r>
            </a:p>
            <a:p>
              <a:pPr algn="ctr"/>
              <a:r>
                <a:rPr lang="en-GB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disclosed current or past Mental Health Concerns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258344" y="1520083"/>
              <a:ext cx="2914202" cy="2057517"/>
            </a:xfrm>
            <a:prstGeom prst="round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65864" y="1101266"/>
            <a:ext cx="3168207" cy="2665694"/>
            <a:chOff x="2258344" y="1520083"/>
            <a:chExt cx="2914202" cy="2057517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2258344" y="1520083"/>
              <a:ext cx="2914202" cy="2057517"/>
            </a:xfrm>
            <a:prstGeom prst="round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58344" y="1520083"/>
              <a:ext cx="2914202" cy="199548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29%</a:t>
              </a:r>
            </a:p>
            <a:p>
              <a:pPr algn="ctr"/>
              <a:r>
                <a:rPr lang="en-GB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Disclosed previous thoughts of self-harm or suicide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340690" y="3890130"/>
            <a:ext cx="3227298" cy="2665694"/>
            <a:chOff x="2258344" y="1520083"/>
            <a:chExt cx="2914202" cy="2057517"/>
          </a:xfrm>
        </p:grpSpPr>
        <p:sp>
          <p:nvSpPr>
            <p:cNvPr id="15" name="TextBox 14"/>
            <p:cNvSpPr txBox="1"/>
            <p:nvPr/>
          </p:nvSpPr>
          <p:spPr>
            <a:xfrm>
              <a:off x="2258344" y="1520083"/>
              <a:ext cx="2914202" cy="19954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6%</a:t>
              </a:r>
            </a:p>
            <a:p>
              <a:pPr algn="ctr"/>
              <a:r>
                <a:rPr lang="en-GB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disclosed </a:t>
              </a:r>
            </a:p>
            <a:p>
              <a:pPr algn="ctr"/>
              <a:r>
                <a:rPr lang="en-GB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current thoughts of self-harm or suicide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258344" y="1520083"/>
              <a:ext cx="2914202" cy="2057517"/>
            </a:xfrm>
            <a:prstGeom prst="round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4360" y="3886949"/>
            <a:ext cx="3176978" cy="2665694"/>
            <a:chOff x="2258344" y="1520083"/>
            <a:chExt cx="2914202" cy="2057517"/>
          </a:xfrm>
        </p:grpSpPr>
        <p:sp>
          <p:nvSpPr>
            <p:cNvPr id="20" name="TextBox 19"/>
            <p:cNvSpPr txBox="1"/>
            <p:nvPr/>
          </p:nvSpPr>
          <p:spPr>
            <a:xfrm>
              <a:off x="2258344" y="1520083"/>
              <a:ext cx="2914202" cy="19954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40%</a:t>
              </a:r>
            </a:p>
            <a:p>
              <a:pPr algn="ctr"/>
              <a:r>
                <a:rPr lang="en-GB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disclosed current or past Mental Health Concerns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258344" y="1520083"/>
              <a:ext cx="2914202" cy="2057517"/>
            </a:xfrm>
            <a:prstGeom prst="round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30184" y="3886949"/>
            <a:ext cx="3168207" cy="2665694"/>
            <a:chOff x="2258344" y="1520083"/>
            <a:chExt cx="2914202" cy="2057517"/>
          </a:xfrm>
          <a:noFill/>
        </p:grpSpPr>
        <p:sp>
          <p:nvSpPr>
            <p:cNvPr id="26" name="Rounded Rectangle 25"/>
            <p:cNvSpPr/>
            <p:nvPr/>
          </p:nvSpPr>
          <p:spPr>
            <a:xfrm>
              <a:off x="2258344" y="1520083"/>
              <a:ext cx="2914202" cy="2057517"/>
            </a:xfrm>
            <a:prstGeom prst="round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58344" y="1520083"/>
              <a:ext cx="2914202" cy="199548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29%</a:t>
              </a:r>
            </a:p>
            <a:p>
              <a:pPr algn="ctr"/>
              <a:r>
                <a:rPr lang="en-GB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disclosed previous thoughts of self-harm or suicide</a:t>
              </a:r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>
          <a:xfrm>
            <a:off x="3117569" y="273997"/>
            <a:ext cx="5993436" cy="517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The Custody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‘Journey’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0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70204" y="154008"/>
            <a:ext cx="5993436" cy="517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The Custody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‘Journey’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7948" y="3927134"/>
            <a:ext cx="2994204" cy="2665694"/>
            <a:chOff x="2258344" y="1520083"/>
            <a:chExt cx="2914202" cy="2057517"/>
          </a:xfrm>
        </p:grpSpPr>
        <p:sp>
          <p:nvSpPr>
            <p:cNvPr id="8" name="TextBox 7"/>
            <p:cNvSpPr txBox="1"/>
            <p:nvPr/>
          </p:nvSpPr>
          <p:spPr>
            <a:xfrm>
              <a:off x="2258344" y="1520083"/>
              <a:ext cx="2914202" cy="19954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40%</a:t>
              </a:r>
            </a:p>
            <a:p>
              <a:pPr algn="ctr"/>
              <a:r>
                <a:rPr lang="en-GB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disclosed current or past Mental Health Concerns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258344" y="1520083"/>
              <a:ext cx="2914202" cy="2057517"/>
            </a:xfrm>
            <a:prstGeom prst="round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65864" y="1101266"/>
            <a:ext cx="3168207" cy="2665694"/>
            <a:chOff x="2258344" y="1520083"/>
            <a:chExt cx="2914202" cy="2057517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2258344" y="1520083"/>
              <a:ext cx="2914202" cy="2057517"/>
            </a:xfrm>
            <a:prstGeom prst="round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58344" y="1520083"/>
              <a:ext cx="2914202" cy="199548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29%</a:t>
              </a:r>
            </a:p>
            <a:p>
              <a:pPr algn="ctr"/>
              <a:r>
                <a:rPr lang="en-GB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Disclosed previous thoughts of self-harm or suicide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3117569" y="273997"/>
            <a:ext cx="5993436" cy="517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The Custody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‘Journey’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544471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Whilst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the following film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 is fictional it portrays </a:t>
            </a:r>
          </a:p>
          <a:p>
            <a:pPr algn="ctr"/>
            <a:r>
              <a:rPr lang="en-GB" b="1" dirty="0">
                <a:solidFill>
                  <a:srgbClr val="FFFF00"/>
                </a:solidFill>
              </a:rPr>
              <a:t>a realistic depiction of events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357008" y="5943849"/>
            <a:ext cx="355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Calum's Journey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25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6825" y="2581275"/>
            <a:ext cx="9144000" cy="1290638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</a:rPr>
              <a:t>Healthcare Provision in Custody &amp; </a:t>
            </a:r>
            <a:b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</a:rPr>
              <a:t>The Impact on Policing</a:t>
            </a:r>
          </a:p>
        </p:txBody>
      </p:sp>
    </p:spTree>
    <p:extLst>
      <p:ext uri="{BB962C8B-B14F-4D97-AF65-F5344CB8AC3E}">
        <p14:creationId xmlns:p14="http://schemas.microsoft.com/office/powerpoint/2010/main" val="1673975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6D14793F-1880-41CF-88A0-FD2A3E246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614" y="346176"/>
            <a:ext cx="7840771" cy="590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HCN_Police-Logo-Colour-Inline_1@4x.png" descr="HCN_Police-Logo-Colour-Inline_1@4x.png">
            <a:extLst>
              <a:ext uri="{FF2B5EF4-FFF2-40B4-BE49-F238E27FC236}">
                <a16:creationId xmlns="" xmlns:a16="http://schemas.microsoft.com/office/drawing/2014/main" id="{422639D4-0661-403E-8800-D366A5A12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63" y="533434"/>
            <a:ext cx="2828151" cy="874126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7022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0070C0"/>
      </a:accent4>
      <a:accent5>
        <a:srgbClr val="5AA2AE"/>
      </a:accent5>
      <a:accent6>
        <a:srgbClr val="0070C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282</Words>
  <Application>Microsoft Office PowerPoint</Application>
  <PresentationFormat>Widescreen</PresentationFormat>
  <Paragraphs>98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Healthcare Provision in Custody &amp;  The Impact on Policing</vt:lpstr>
      <vt:lpstr>PowerPoint Presentation</vt:lpstr>
      <vt:lpstr>PowerPoint Presentation</vt:lpstr>
      <vt:lpstr>PowerPoint Presentation</vt:lpstr>
      <vt:lpstr>PowerPoint Presentation</vt:lpstr>
    </vt:vector>
  </TitlesOfParts>
  <Company>Police Scotland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Rennie, Alison</dc:creator>
  <cp:lastModifiedBy>Waterston, David</cp:lastModifiedBy>
  <cp:revision>73</cp:revision>
  <dcterms:created xsi:type="dcterms:W3CDTF">2020-10-15T08:26:23Z</dcterms:created>
  <dcterms:modified xsi:type="dcterms:W3CDTF">2022-12-08T12:34:56Z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Name">
    <vt:lpwstr>OFFICIAL</vt:lpwstr>
  </property>
  <property fmtid="{D5CDD505-2E9C-101B-9397-08002B2CF9AE}" pid="3" name="ClassificationMarking">
    <vt:lpwstr>OFFICIAL</vt:lpwstr>
  </property>
  <property fmtid="{D5CDD505-2E9C-101B-9397-08002B2CF9AE}" pid="4" name="ClassificationMadeExternally">
    <vt:lpwstr>No</vt:lpwstr>
  </property>
  <property fmtid="{D5CDD505-2E9C-101B-9397-08002B2CF9AE}" pid="5" name="ClassificationMadeBy">
    <vt:lpwstr>SPNET\1499656</vt:lpwstr>
  </property>
  <property fmtid="{D5CDD505-2E9C-101B-9397-08002B2CF9AE}" pid="6" name="ClassificationMadeOn">
    <vt:filetime>2021-07-23T10:57:01Z</vt:filetime>
  </property>
</Properties>
</file>