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56" r:id="rId5"/>
    <p:sldId id="314" r:id="rId6"/>
    <p:sldId id="321" r:id="rId7"/>
    <p:sldId id="315" r:id="rId8"/>
    <p:sldId id="316" r:id="rId9"/>
    <p:sldId id="317" r:id="rId10"/>
    <p:sldId id="259" r:id="rId11"/>
    <p:sldId id="319" r:id="rId12"/>
    <p:sldId id="320" r:id="rId13"/>
    <p:sldId id="322" r:id="rId14"/>
    <p:sldId id="306" r:id="rId15"/>
    <p:sldId id="323" r:id="rId16"/>
    <p:sldId id="337" r:id="rId17"/>
    <p:sldId id="324" r:id="rId18"/>
    <p:sldId id="325" r:id="rId19"/>
    <p:sldId id="326" r:id="rId20"/>
    <p:sldId id="330" r:id="rId21"/>
    <p:sldId id="331" r:id="rId22"/>
    <p:sldId id="327" r:id="rId23"/>
    <p:sldId id="332" r:id="rId24"/>
    <p:sldId id="333" r:id="rId25"/>
    <p:sldId id="334" r:id="rId26"/>
    <p:sldId id="335" r:id="rId27"/>
    <p:sldId id="339" r:id="rId28"/>
    <p:sldId id="328"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6ED0E3-CD48-4A99-A646-A2593C380E34}" v="503" dt="2022-12-05T14:24:13.12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57" autoAdjust="0"/>
  </p:normalViewPr>
  <p:slideViewPr>
    <p:cSldViewPr>
      <p:cViewPr varScale="1">
        <p:scale>
          <a:sx n="42" d="100"/>
          <a:sy n="42" d="100"/>
        </p:scale>
        <p:origin x="916" y="5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359298415304726E-2"/>
          <c:y val="8.3098325719951072E-2"/>
          <c:w val="0.9179032487814146"/>
          <c:h val="0.82545092524104557"/>
        </c:manualLayout>
      </c:layout>
      <c:barChart>
        <c:barDir val="col"/>
        <c:grouping val="clustered"/>
        <c:varyColors val="0"/>
        <c:ser>
          <c:idx val="0"/>
          <c:order val="0"/>
          <c:tx>
            <c:strRef>
              <c:f>Sheet1!$A$2</c:f>
              <c:strCache>
                <c:ptCount val="1"/>
                <c:pt idx="0">
                  <c:v>Police recorded rape</c:v>
                </c:pt>
              </c:strCache>
            </c:strRef>
          </c:tx>
          <c:spPr>
            <a:solidFill>
              <a:schemeClr val="accent1"/>
            </a:solidFill>
            <a:ln>
              <a:noFill/>
            </a:ln>
            <a:effectLst/>
          </c:spPr>
          <c:invertIfNegative val="0"/>
          <c:cat>
            <c:numRef>
              <c:f>Sheet1!$B$1:$R$1</c:f>
              <c:numCache>
                <c:formatCode>mmm\-yy</c:formatCode>
                <c:ptCount val="17"/>
                <c:pt idx="0">
                  <c:v>38412</c:v>
                </c:pt>
                <c:pt idx="1">
                  <c:v>38777</c:v>
                </c:pt>
                <c:pt idx="2">
                  <c:v>39142</c:v>
                </c:pt>
                <c:pt idx="3">
                  <c:v>39508</c:v>
                </c:pt>
                <c:pt idx="4">
                  <c:v>39873</c:v>
                </c:pt>
                <c:pt idx="5">
                  <c:v>40238</c:v>
                </c:pt>
                <c:pt idx="6">
                  <c:v>40603</c:v>
                </c:pt>
                <c:pt idx="7">
                  <c:v>40969</c:v>
                </c:pt>
                <c:pt idx="8">
                  <c:v>41334</c:v>
                </c:pt>
                <c:pt idx="9">
                  <c:v>41699</c:v>
                </c:pt>
                <c:pt idx="10">
                  <c:v>42064</c:v>
                </c:pt>
                <c:pt idx="11">
                  <c:v>42430</c:v>
                </c:pt>
                <c:pt idx="12">
                  <c:v>42795</c:v>
                </c:pt>
                <c:pt idx="13">
                  <c:v>43160</c:v>
                </c:pt>
                <c:pt idx="14">
                  <c:v>43525</c:v>
                </c:pt>
                <c:pt idx="15">
                  <c:v>43891</c:v>
                </c:pt>
                <c:pt idx="16">
                  <c:v>44256</c:v>
                </c:pt>
              </c:numCache>
            </c:numRef>
          </c:cat>
          <c:val>
            <c:numRef>
              <c:f>Sheet1!$B$2:$R$2</c:f>
              <c:numCache>
                <c:formatCode>#,##0</c:formatCode>
                <c:ptCount val="17"/>
                <c:pt idx="0">
                  <c:v>14013</c:v>
                </c:pt>
                <c:pt idx="1">
                  <c:v>14443</c:v>
                </c:pt>
                <c:pt idx="2">
                  <c:v>13774</c:v>
                </c:pt>
                <c:pt idx="3">
                  <c:v>12673</c:v>
                </c:pt>
                <c:pt idx="4">
                  <c:v>13096</c:v>
                </c:pt>
                <c:pt idx="5">
                  <c:v>15074</c:v>
                </c:pt>
                <c:pt idx="6">
                  <c:v>15892</c:v>
                </c:pt>
                <c:pt idx="7">
                  <c:v>16038</c:v>
                </c:pt>
                <c:pt idx="8">
                  <c:v>16374</c:v>
                </c:pt>
                <c:pt idx="9">
                  <c:v>20751</c:v>
                </c:pt>
                <c:pt idx="10">
                  <c:v>29420</c:v>
                </c:pt>
                <c:pt idx="11">
                  <c:v>36327</c:v>
                </c:pt>
                <c:pt idx="12">
                  <c:v>42052</c:v>
                </c:pt>
                <c:pt idx="13">
                  <c:v>54980</c:v>
                </c:pt>
                <c:pt idx="14">
                  <c:v>59895</c:v>
                </c:pt>
                <c:pt idx="15">
                  <c:v>58982</c:v>
                </c:pt>
                <c:pt idx="16">
                  <c:v>55709</c:v>
                </c:pt>
              </c:numCache>
            </c:numRef>
          </c:val>
          <c:extLst>
            <c:ext xmlns:c16="http://schemas.microsoft.com/office/drawing/2014/chart" uri="{C3380CC4-5D6E-409C-BE32-E72D297353CC}">
              <c16:uniqueId val="{00000000-E555-4AD8-9F91-33444AA95DFB}"/>
            </c:ext>
          </c:extLst>
        </c:ser>
        <c:ser>
          <c:idx val="1"/>
          <c:order val="1"/>
          <c:tx>
            <c:strRef>
              <c:f>Sheet1!$A$3</c:f>
              <c:strCache>
                <c:ptCount val="1"/>
                <c:pt idx="0">
                  <c:v>Police recorded other sexual offences</c:v>
                </c:pt>
              </c:strCache>
            </c:strRef>
          </c:tx>
          <c:spPr>
            <a:solidFill>
              <a:schemeClr val="accent2"/>
            </a:solidFill>
            <a:ln>
              <a:noFill/>
            </a:ln>
            <a:effectLst/>
          </c:spPr>
          <c:invertIfNegative val="0"/>
          <c:cat>
            <c:numRef>
              <c:f>Sheet1!$B$1:$R$1</c:f>
              <c:numCache>
                <c:formatCode>mmm\-yy</c:formatCode>
                <c:ptCount val="17"/>
                <c:pt idx="0">
                  <c:v>38412</c:v>
                </c:pt>
                <c:pt idx="1">
                  <c:v>38777</c:v>
                </c:pt>
                <c:pt idx="2">
                  <c:v>39142</c:v>
                </c:pt>
                <c:pt idx="3">
                  <c:v>39508</c:v>
                </c:pt>
                <c:pt idx="4">
                  <c:v>39873</c:v>
                </c:pt>
                <c:pt idx="5">
                  <c:v>40238</c:v>
                </c:pt>
                <c:pt idx="6">
                  <c:v>40603</c:v>
                </c:pt>
                <c:pt idx="7">
                  <c:v>40969</c:v>
                </c:pt>
                <c:pt idx="8">
                  <c:v>41334</c:v>
                </c:pt>
                <c:pt idx="9">
                  <c:v>41699</c:v>
                </c:pt>
                <c:pt idx="10">
                  <c:v>42064</c:v>
                </c:pt>
                <c:pt idx="11">
                  <c:v>42430</c:v>
                </c:pt>
                <c:pt idx="12">
                  <c:v>42795</c:v>
                </c:pt>
                <c:pt idx="13">
                  <c:v>43160</c:v>
                </c:pt>
                <c:pt idx="14">
                  <c:v>43525</c:v>
                </c:pt>
                <c:pt idx="15">
                  <c:v>43891</c:v>
                </c:pt>
                <c:pt idx="16">
                  <c:v>44256</c:v>
                </c:pt>
              </c:numCache>
            </c:numRef>
          </c:cat>
          <c:val>
            <c:numRef>
              <c:f>Sheet1!$B$3:$R$3</c:f>
              <c:numCache>
                <c:formatCode>#,##0</c:formatCode>
                <c:ptCount val="17"/>
                <c:pt idx="0">
                  <c:v>46911</c:v>
                </c:pt>
                <c:pt idx="1">
                  <c:v>45844</c:v>
                </c:pt>
                <c:pt idx="2">
                  <c:v>42268</c:v>
                </c:pt>
                <c:pt idx="3">
                  <c:v>39493</c:v>
                </c:pt>
                <c:pt idx="4">
                  <c:v>37089</c:v>
                </c:pt>
                <c:pt idx="5">
                  <c:v>37932</c:v>
                </c:pt>
                <c:pt idx="6">
                  <c:v>38048</c:v>
                </c:pt>
                <c:pt idx="7">
                  <c:v>36722</c:v>
                </c:pt>
                <c:pt idx="8">
                  <c:v>37225</c:v>
                </c:pt>
                <c:pt idx="9">
                  <c:v>43481</c:v>
                </c:pt>
                <c:pt idx="10">
                  <c:v>59156</c:v>
                </c:pt>
                <c:pt idx="11">
                  <c:v>70892</c:v>
                </c:pt>
                <c:pt idx="12">
                  <c:v>80935</c:v>
                </c:pt>
                <c:pt idx="13">
                  <c:v>97750</c:v>
                </c:pt>
                <c:pt idx="14">
                  <c:v>104383</c:v>
                </c:pt>
                <c:pt idx="15">
                  <c:v>104109</c:v>
                </c:pt>
                <c:pt idx="16">
                  <c:v>92174</c:v>
                </c:pt>
              </c:numCache>
            </c:numRef>
          </c:val>
          <c:extLst>
            <c:ext xmlns:c16="http://schemas.microsoft.com/office/drawing/2014/chart" uri="{C3380CC4-5D6E-409C-BE32-E72D297353CC}">
              <c16:uniqueId val="{00000001-E555-4AD8-9F91-33444AA95DFB}"/>
            </c:ext>
          </c:extLst>
        </c:ser>
        <c:dLbls>
          <c:showLegendKey val="0"/>
          <c:showVal val="0"/>
          <c:showCatName val="0"/>
          <c:showSerName val="0"/>
          <c:showPercent val="0"/>
          <c:showBubbleSize val="0"/>
        </c:dLbls>
        <c:gapWidth val="219"/>
        <c:overlap val="-27"/>
        <c:axId val="161857359"/>
        <c:axId val="113692511"/>
      </c:barChart>
      <c:dateAx>
        <c:axId val="161857359"/>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692511"/>
        <c:crosses val="autoZero"/>
        <c:auto val="1"/>
        <c:lblOffset val="100"/>
        <c:baseTimeUnit val="years"/>
      </c:dateAx>
      <c:valAx>
        <c:axId val="1136925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857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0993C5-88DB-43DD-9015-72A6C1ADE96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7E4B6B87-1908-40DB-BF1F-443DF64936F6}">
      <dgm:prSet phldrT="[Text]" custT="1"/>
      <dgm:spPr/>
      <dgm:t>
        <a:bodyPr/>
        <a:lstStyle/>
        <a:p>
          <a:pPr>
            <a:buClrTx/>
            <a:buSzTx/>
            <a:buFontTx/>
            <a:buNone/>
          </a:pPr>
          <a:r>
            <a:rPr lang="en-GB" sz="2800" b="0" dirty="0">
              <a:solidFill>
                <a:srgbClr val="FFFFFF"/>
              </a:solidFill>
              <a:latin typeface="+mn-lt"/>
              <a:ea typeface="+mn-ea"/>
              <a:cs typeface="+mn-cs"/>
              <a:sym typeface="Helvetica Neue Medium"/>
            </a:rPr>
            <a:t>s136 MHA 1983 </a:t>
          </a:r>
          <a:endParaRPr lang="en-GB" sz="2800" dirty="0"/>
        </a:p>
      </dgm:t>
    </dgm:pt>
    <dgm:pt modelId="{F6375D9B-3174-41BC-9152-4922A53082D7}" type="parTrans" cxnId="{925C3839-4602-4206-AC38-5ABB7A913615}">
      <dgm:prSet/>
      <dgm:spPr/>
      <dgm:t>
        <a:bodyPr/>
        <a:lstStyle/>
        <a:p>
          <a:endParaRPr lang="en-GB"/>
        </a:p>
      </dgm:t>
    </dgm:pt>
    <dgm:pt modelId="{14DA7FE3-1335-476D-8CBB-E9BC9A502A47}" type="sibTrans" cxnId="{925C3839-4602-4206-AC38-5ABB7A913615}">
      <dgm:prSet/>
      <dgm:spPr/>
      <dgm:t>
        <a:bodyPr/>
        <a:lstStyle/>
        <a:p>
          <a:endParaRPr lang="en-GB"/>
        </a:p>
      </dgm:t>
    </dgm:pt>
    <dgm:pt modelId="{81661E0E-375C-4446-88FD-B9768F84F783}">
      <dgm:prSet phldrT="[Text]" custT="1"/>
      <dgm:spPr/>
      <dgm:t>
        <a:bodyPr/>
        <a:lstStyle/>
        <a:p>
          <a:r>
            <a:rPr lang="en-GB" sz="2400" dirty="0"/>
            <a:t>36,594 detentions</a:t>
          </a:r>
          <a:r>
            <a:rPr lang="en-GB" sz="2400" b="0" dirty="0"/>
            <a:t> in year ending March 2022. </a:t>
          </a:r>
          <a:r>
            <a:rPr lang="en-GB" sz="2400" dirty="0"/>
            <a:t>8% increase</a:t>
          </a:r>
          <a:r>
            <a:rPr lang="en-GB" sz="2400" b="0" dirty="0"/>
            <a:t> from previous year</a:t>
          </a:r>
          <a:endParaRPr lang="en-GB" sz="2400" dirty="0"/>
        </a:p>
      </dgm:t>
    </dgm:pt>
    <dgm:pt modelId="{46B643E9-0CE4-4846-A41A-ECC2EE2DBA02}" type="parTrans" cxnId="{14E9E6B6-2B8C-49E2-99CF-636E925F7862}">
      <dgm:prSet/>
      <dgm:spPr/>
      <dgm:t>
        <a:bodyPr/>
        <a:lstStyle/>
        <a:p>
          <a:endParaRPr lang="en-GB"/>
        </a:p>
      </dgm:t>
    </dgm:pt>
    <dgm:pt modelId="{1000E57E-C0BF-4DBF-8470-90DD3F139A90}" type="sibTrans" cxnId="{14E9E6B6-2B8C-49E2-99CF-636E925F7862}">
      <dgm:prSet/>
      <dgm:spPr/>
      <dgm:t>
        <a:bodyPr/>
        <a:lstStyle/>
        <a:p>
          <a:endParaRPr lang="en-GB"/>
        </a:p>
      </dgm:t>
    </dgm:pt>
    <dgm:pt modelId="{94FB5A27-8A78-40C4-83F8-A4E6EBF066F0}">
      <dgm:prSet phldrT="[Text]" custT="1"/>
      <dgm:spPr/>
      <dgm:t>
        <a:bodyPr/>
        <a:lstStyle/>
        <a:p>
          <a:r>
            <a:rPr lang="en-GB" sz="2400" b="0" dirty="0"/>
            <a:t>London = 450% increase since 2013</a:t>
          </a:r>
          <a:endParaRPr lang="en-GB" sz="2400" dirty="0"/>
        </a:p>
      </dgm:t>
    </dgm:pt>
    <dgm:pt modelId="{E7808A01-B707-4D83-8173-B9A97DBE55EE}" type="parTrans" cxnId="{E72598BD-BC86-40D2-9DCF-BEC10446B67B}">
      <dgm:prSet/>
      <dgm:spPr/>
      <dgm:t>
        <a:bodyPr/>
        <a:lstStyle/>
        <a:p>
          <a:endParaRPr lang="en-GB"/>
        </a:p>
      </dgm:t>
    </dgm:pt>
    <dgm:pt modelId="{91BC7B9B-A620-4782-80B6-6FE12E93965D}" type="sibTrans" cxnId="{E72598BD-BC86-40D2-9DCF-BEC10446B67B}">
      <dgm:prSet/>
      <dgm:spPr/>
      <dgm:t>
        <a:bodyPr/>
        <a:lstStyle/>
        <a:p>
          <a:endParaRPr lang="en-GB"/>
        </a:p>
      </dgm:t>
    </dgm:pt>
    <dgm:pt modelId="{6AA78D8A-45A0-4538-BD65-9FACA1DB48E4}" type="pres">
      <dgm:prSet presAssocID="{670993C5-88DB-43DD-9015-72A6C1ADE96A}" presName="hierChild1" presStyleCnt="0">
        <dgm:presLayoutVars>
          <dgm:orgChart val="1"/>
          <dgm:chPref val="1"/>
          <dgm:dir/>
          <dgm:animOne val="branch"/>
          <dgm:animLvl val="lvl"/>
          <dgm:resizeHandles/>
        </dgm:presLayoutVars>
      </dgm:prSet>
      <dgm:spPr/>
    </dgm:pt>
    <dgm:pt modelId="{5057209E-DF90-47C1-AB91-33215BAA859A}" type="pres">
      <dgm:prSet presAssocID="{7E4B6B87-1908-40DB-BF1F-443DF64936F6}" presName="hierRoot1" presStyleCnt="0">
        <dgm:presLayoutVars>
          <dgm:hierBranch val="init"/>
        </dgm:presLayoutVars>
      </dgm:prSet>
      <dgm:spPr/>
    </dgm:pt>
    <dgm:pt modelId="{EF0ADB71-B811-4F81-BA1F-A5BB9AC98109}" type="pres">
      <dgm:prSet presAssocID="{7E4B6B87-1908-40DB-BF1F-443DF64936F6}" presName="rootComposite1" presStyleCnt="0"/>
      <dgm:spPr/>
    </dgm:pt>
    <dgm:pt modelId="{D4AD2725-C043-4A13-A579-DBEBD82B4612}" type="pres">
      <dgm:prSet presAssocID="{7E4B6B87-1908-40DB-BF1F-443DF64936F6}" presName="rootText1" presStyleLbl="node0" presStyleIdx="0" presStyleCnt="1" custLinFactNeighborX="0" custLinFactNeighborY="-6154">
        <dgm:presLayoutVars>
          <dgm:chPref val="3"/>
        </dgm:presLayoutVars>
      </dgm:prSet>
      <dgm:spPr/>
    </dgm:pt>
    <dgm:pt modelId="{6F758C92-031D-4C7C-94B8-E4155350A25C}" type="pres">
      <dgm:prSet presAssocID="{7E4B6B87-1908-40DB-BF1F-443DF64936F6}" presName="rootConnector1" presStyleLbl="node1" presStyleIdx="0" presStyleCnt="0"/>
      <dgm:spPr/>
    </dgm:pt>
    <dgm:pt modelId="{7F1D6718-2AA4-4990-BAF3-7F911D6BCB3E}" type="pres">
      <dgm:prSet presAssocID="{7E4B6B87-1908-40DB-BF1F-443DF64936F6}" presName="hierChild2" presStyleCnt="0"/>
      <dgm:spPr/>
    </dgm:pt>
    <dgm:pt modelId="{191F3850-8F23-4D93-8871-ED64C50FBD33}" type="pres">
      <dgm:prSet presAssocID="{46B643E9-0CE4-4846-A41A-ECC2EE2DBA02}" presName="Name37" presStyleLbl="parChTrans1D2" presStyleIdx="0" presStyleCnt="2"/>
      <dgm:spPr/>
    </dgm:pt>
    <dgm:pt modelId="{CCBBEBFE-88F9-4984-A2CB-4ABF438EDD3A}" type="pres">
      <dgm:prSet presAssocID="{81661E0E-375C-4446-88FD-B9768F84F783}" presName="hierRoot2" presStyleCnt="0">
        <dgm:presLayoutVars>
          <dgm:hierBranch val="init"/>
        </dgm:presLayoutVars>
      </dgm:prSet>
      <dgm:spPr/>
    </dgm:pt>
    <dgm:pt modelId="{989B4618-A963-4427-98BA-580EA7EC51CE}" type="pres">
      <dgm:prSet presAssocID="{81661E0E-375C-4446-88FD-B9768F84F783}" presName="rootComposite" presStyleCnt="0"/>
      <dgm:spPr/>
    </dgm:pt>
    <dgm:pt modelId="{494696CD-994E-4C12-AA54-488F7365D099}" type="pres">
      <dgm:prSet presAssocID="{81661E0E-375C-4446-88FD-B9768F84F783}" presName="rootText" presStyleLbl="node2" presStyleIdx="0" presStyleCnt="2" custScaleX="105574" custScaleY="188958">
        <dgm:presLayoutVars>
          <dgm:chPref val="3"/>
        </dgm:presLayoutVars>
      </dgm:prSet>
      <dgm:spPr/>
    </dgm:pt>
    <dgm:pt modelId="{2B632088-F280-4070-AC34-32ACB6E01C90}" type="pres">
      <dgm:prSet presAssocID="{81661E0E-375C-4446-88FD-B9768F84F783}" presName="rootConnector" presStyleLbl="node2" presStyleIdx="0" presStyleCnt="2"/>
      <dgm:spPr/>
    </dgm:pt>
    <dgm:pt modelId="{974EB7FC-69ED-42F0-9A2A-BFFAD8AC69B6}" type="pres">
      <dgm:prSet presAssocID="{81661E0E-375C-4446-88FD-B9768F84F783}" presName="hierChild4" presStyleCnt="0"/>
      <dgm:spPr/>
    </dgm:pt>
    <dgm:pt modelId="{B48E63AA-3AA4-432D-8055-CE6E2508135D}" type="pres">
      <dgm:prSet presAssocID="{81661E0E-375C-4446-88FD-B9768F84F783}" presName="hierChild5" presStyleCnt="0"/>
      <dgm:spPr/>
    </dgm:pt>
    <dgm:pt modelId="{C03B496B-7E08-4BD1-91D1-CB394B3E3E82}" type="pres">
      <dgm:prSet presAssocID="{E7808A01-B707-4D83-8173-B9A97DBE55EE}" presName="Name37" presStyleLbl="parChTrans1D2" presStyleIdx="1" presStyleCnt="2"/>
      <dgm:spPr/>
    </dgm:pt>
    <dgm:pt modelId="{45C4A594-C7C0-4250-A8F3-5CD1C19A895E}" type="pres">
      <dgm:prSet presAssocID="{94FB5A27-8A78-40C4-83F8-A4E6EBF066F0}" presName="hierRoot2" presStyleCnt="0">
        <dgm:presLayoutVars>
          <dgm:hierBranch val="init"/>
        </dgm:presLayoutVars>
      </dgm:prSet>
      <dgm:spPr/>
    </dgm:pt>
    <dgm:pt modelId="{E4F12D1F-A9B6-4792-ACD9-A56AFD5EE4F9}" type="pres">
      <dgm:prSet presAssocID="{94FB5A27-8A78-40C4-83F8-A4E6EBF066F0}" presName="rootComposite" presStyleCnt="0"/>
      <dgm:spPr/>
    </dgm:pt>
    <dgm:pt modelId="{E6183973-5B2D-4569-800D-1F43D7801EC1}" type="pres">
      <dgm:prSet presAssocID="{94FB5A27-8A78-40C4-83F8-A4E6EBF066F0}" presName="rootText" presStyleLbl="node2" presStyleIdx="1" presStyleCnt="2" custScaleY="185016" custLinFactNeighborX="236" custLinFactNeighborY="4122">
        <dgm:presLayoutVars>
          <dgm:chPref val="3"/>
        </dgm:presLayoutVars>
      </dgm:prSet>
      <dgm:spPr/>
    </dgm:pt>
    <dgm:pt modelId="{4626C257-E967-42FF-9E20-8990C39E69D0}" type="pres">
      <dgm:prSet presAssocID="{94FB5A27-8A78-40C4-83F8-A4E6EBF066F0}" presName="rootConnector" presStyleLbl="node2" presStyleIdx="1" presStyleCnt="2"/>
      <dgm:spPr/>
    </dgm:pt>
    <dgm:pt modelId="{9D992DF2-96A3-4CAA-B8BA-FAAEA66B3602}" type="pres">
      <dgm:prSet presAssocID="{94FB5A27-8A78-40C4-83F8-A4E6EBF066F0}" presName="hierChild4" presStyleCnt="0"/>
      <dgm:spPr/>
    </dgm:pt>
    <dgm:pt modelId="{E481FDB4-EB53-40F2-A251-0B446F31B64B}" type="pres">
      <dgm:prSet presAssocID="{94FB5A27-8A78-40C4-83F8-A4E6EBF066F0}" presName="hierChild5" presStyleCnt="0"/>
      <dgm:spPr/>
    </dgm:pt>
    <dgm:pt modelId="{248699D8-28E3-4787-BB5C-6C6F7F4074C7}" type="pres">
      <dgm:prSet presAssocID="{7E4B6B87-1908-40DB-BF1F-443DF64936F6}" presName="hierChild3" presStyleCnt="0"/>
      <dgm:spPr/>
    </dgm:pt>
  </dgm:ptLst>
  <dgm:cxnLst>
    <dgm:cxn modelId="{9F250A15-4F1D-46E1-9C53-8ACB28869C53}" type="presOf" srcId="{81661E0E-375C-4446-88FD-B9768F84F783}" destId="{494696CD-994E-4C12-AA54-488F7365D099}" srcOrd="0" destOrd="0" presId="urn:microsoft.com/office/officeart/2005/8/layout/orgChart1"/>
    <dgm:cxn modelId="{ACAEE117-3480-4B51-A879-44EF4E5F556E}" type="presOf" srcId="{81661E0E-375C-4446-88FD-B9768F84F783}" destId="{2B632088-F280-4070-AC34-32ACB6E01C90}" srcOrd="1" destOrd="0" presId="urn:microsoft.com/office/officeart/2005/8/layout/orgChart1"/>
    <dgm:cxn modelId="{925C3839-4602-4206-AC38-5ABB7A913615}" srcId="{670993C5-88DB-43DD-9015-72A6C1ADE96A}" destId="{7E4B6B87-1908-40DB-BF1F-443DF64936F6}" srcOrd="0" destOrd="0" parTransId="{F6375D9B-3174-41BC-9152-4922A53082D7}" sibTransId="{14DA7FE3-1335-476D-8CBB-E9BC9A502A47}"/>
    <dgm:cxn modelId="{7BF8E239-3BD7-40BB-B67F-0F9FB265221A}" type="presOf" srcId="{94FB5A27-8A78-40C4-83F8-A4E6EBF066F0}" destId="{4626C257-E967-42FF-9E20-8990C39E69D0}" srcOrd="1" destOrd="0" presId="urn:microsoft.com/office/officeart/2005/8/layout/orgChart1"/>
    <dgm:cxn modelId="{B761F66E-B973-4CE5-8CE1-65F9CEF39C37}" type="presOf" srcId="{670993C5-88DB-43DD-9015-72A6C1ADE96A}" destId="{6AA78D8A-45A0-4538-BD65-9FACA1DB48E4}" srcOrd="0" destOrd="0" presId="urn:microsoft.com/office/officeart/2005/8/layout/orgChart1"/>
    <dgm:cxn modelId="{42A873AA-E196-4DD3-ABAB-FC99D5A996B8}" type="presOf" srcId="{7E4B6B87-1908-40DB-BF1F-443DF64936F6}" destId="{6F758C92-031D-4C7C-94B8-E4155350A25C}" srcOrd="1" destOrd="0" presId="urn:microsoft.com/office/officeart/2005/8/layout/orgChart1"/>
    <dgm:cxn modelId="{14E9E6B6-2B8C-49E2-99CF-636E925F7862}" srcId="{7E4B6B87-1908-40DB-BF1F-443DF64936F6}" destId="{81661E0E-375C-4446-88FD-B9768F84F783}" srcOrd="0" destOrd="0" parTransId="{46B643E9-0CE4-4846-A41A-ECC2EE2DBA02}" sibTransId="{1000E57E-C0BF-4DBF-8470-90DD3F139A90}"/>
    <dgm:cxn modelId="{E72598BD-BC86-40D2-9DCF-BEC10446B67B}" srcId="{7E4B6B87-1908-40DB-BF1F-443DF64936F6}" destId="{94FB5A27-8A78-40C4-83F8-A4E6EBF066F0}" srcOrd="1" destOrd="0" parTransId="{E7808A01-B707-4D83-8173-B9A97DBE55EE}" sibTransId="{91BC7B9B-A620-4782-80B6-6FE12E93965D}"/>
    <dgm:cxn modelId="{14FD13C0-BCC6-491B-9804-4298CFDF05E6}" type="presOf" srcId="{7E4B6B87-1908-40DB-BF1F-443DF64936F6}" destId="{D4AD2725-C043-4A13-A579-DBEBD82B4612}" srcOrd="0" destOrd="0" presId="urn:microsoft.com/office/officeart/2005/8/layout/orgChart1"/>
    <dgm:cxn modelId="{46F597CD-BFB5-45A2-9EEA-CC2EE2AA602B}" type="presOf" srcId="{46B643E9-0CE4-4846-A41A-ECC2EE2DBA02}" destId="{191F3850-8F23-4D93-8871-ED64C50FBD33}" srcOrd="0" destOrd="0" presId="urn:microsoft.com/office/officeart/2005/8/layout/orgChart1"/>
    <dgm:cxn modelId="{68EF0BD3-E681-46B5-A0DC-2CE5539C7883}" type="presOf" srcId="{94FB5A27-8A78-40C4-83F8-A4E6EBF066F0}" destId="{E6183973-5B2D-4569-800D-1F43D7801EC1}" srcOrd="0" destOrd="0" presId="urn:microsoft.com/office/officeart/2005/8/layout/orgChart1"/>
    <dgm:cxn modelId="{64CF70DF-B95A-47E5-8B2A-DD31B061CF7F}" type="presOf" srcId="{E7808A01-B707-4D83-8173-B9A97DBE55EE}" destId="{C03B496B-7E08-4BD1-91D1-CB394B3E3E82}" srcOrd="0" destOrd="0" presId="urn:microsoft.com/office/officeart/2005/8/layout/orgChart1"/>
    <dgm:cxn modelId="{F46E6CF9-7DC2-4F00-82FF-829AAA985F66}" type="presParOf" srcId="{6AA78D8A-45A0-4538-BD65-9FACA1DB48E4}" destId="{5057209E-DF90-47C1-AB91-33215BAA859A}" srcOrd="0" destOrd="0" presId="urn:microsoft.com/office/officeart/2005/8/layout/orgChart1"/>
    <dgm:cxn modelId="{3E41B965-D34B-4150-8C68-E67BEDD53E07}" type="presParOf" srcId="{5057209E-DF90-47C1-AB91-33215BAA859A}" destId="{EF0ADB71-B811-4F81-BA1F-A5BB9AC98109}" srcOrd="0" destOrd="0" presId="urn:microsoft.com/office/officeart/2005/8/layout/orgChart1"/>
    <dgm:cxn modelId="{D7F6F815-5815-4A22-8E0A-1F9D9CB20A30}" type="presParOf" srcId="{EF0ADB71-B811-4F81-BA1F-A5BB9AC98109}" destId="{D4AD2725-C043-4A13-A579-DBEBD82B4612}" srcOrd="0" destOrd="0" presId="urn:microsoft.com/office/officeart/2005/8/layout/orgChart1"/>
    <dgm:cxn modelId="{18406055-91CD-4EDC-AF54-C0413DB9AC7B}" type="presParOf" srcId="{EF0ADB71-B811-4F81-BA1F-A5BB9AC98109}" destId="{6F758C92-031D-4C7C-94B8-E4155350A25C}" srcOrd="1" destOrd="0" presId="urn:microsoft.com/office/officeart/2005/8/layout/orgChart1"/>
    <dgm:cxn modelId="{F0474EB5-5F0F-4CC7-A7E5-BA1075E46784}" type="presParOf" srcId="{5057209E-DF90-47C1-AB91-33215BAA859A}" destId="{7F1D6718-2AA4-4990-BAF3-7F911D6BCB3E}" srcOrd="1" destOrd="0" presId="urn:microsoft.com/office/officeart/2005/8/layout/orgChart1"/>
    <dgm:cxn modelId="{79E54D49-3BE2-4EAC-B7BD-D45006DA8101}" type="presParOf" srcId="{7F1D6718-2AA4-4990-BAF3-7F911D6BCB3E}" destId="{191F3850-8F23-4D93-8871-ED64C50FBD33}" srcOrd="0" destOrd="0" presId="urn:microsoft.com/office/officeart/2005/8/layout/orgChart1"/>
    <dgm:cxn modelId="{9EAAC148-359F-4F87-9095-FB420C25B5B1}" type="presParOf" srcId="{7F1D6718-2AA4-4990-BAF3-7F911D6BCB3E}" destId="{CCBBEBFE-88F9-4984-A2CB-4ABF438EDD3A}" srcOrd="1" destOrd="0" presId="urn:microsoft.com/office/officeart/2005/8/layout/orgChart1"/>
    <dgm:cxn modelId="{579517B6-C7D9-4E96-88AA-21CAFF7245BE}" type="presParOf" srcId="{CCBBEBFE-88F9-4984-A2CB-4ABF438EDD3A}" destId="{989B4618-A963-4427-98BA-580EA7EC51CE}" srcOrd="0" destOrd="0" presId="urn:microsoft.com/office/officeart/2005/8/layout/orgChart1"/>
    <dgm:cxn modelId="{3B9D34DD-CE98-4DF8-8402-9E802C3C886D}" type="presParOf" srcId="{989B4618-A963-4427-98BA-580EA7EC51CE}" destId="{494696CD-994E-4C12-AA54-488F7365D099}" srcOrd="0" destOrd="0" presId="urn:microsoft.com/office/officeart/2005/8/layout/orgChart1"/>
    <dgm:cxn modelId="{12E3D606-3E62-4C67-9488-E051B27163E2}" type="presParOf" srcId="{989B4618-A963-4427-98BA-580EA7EC51CE}" destId="{2B632088-F280-4070-AC34-32ACB6E01C90}" srcOrd="1" destOrd="0" presId="urn:microsoft.com/office/officeart/2005/8/layout/orgChart1"/>
    <dgm:cxn modelId="{60201FAF-4D1A-4BB5-A2E5-4AB54C477062}" type="presParOf" srcId="{CCBBEBFE-88F9-4984-A2CB-4ABF438EDD3A}" destId="{974EB7FC-69ED-42F0-9A2A-BFFAD8AC69B6}" srcOrd="1" destOrd="0" presId="urn:microsoft.com/office/officeart/2005/8/layout/orgChart1"/>
    <dgm:cxn modelId="{BEBE6511-813A-46DB-A93B-0264FE4A8B80}" type="presParOf" srcId="{CCBBEBFE-88F9-4984-A2CB-4ABF438EDD3A}" destId="{B48E63AA-3AA4-432D-8055-CE6E2508135D}" srcOrd="2" destOrd="0" presId="urn:microsoft.com/office/officeart/2005/8/layout/orgChart1"/>
    <dgm:cxn modelId="{38175EA9-761E-4732-B471-36AE6350315E}" type="presParOf" srcId="{7F1D6718-2AA4-4990-BAF3-7F911D6BCB3E}" destId="{C03B496B-7E08-4BD1-91D1-CB394B3E3E82}" srcOrd="2" destOrd="0" presId="urn:microsoft.com/office/officeart/2005/8/layout/orgChart1"/>
    <dgm:cxn modelId="{F4ECFD81-DA59-45B1-AF67-57C62EC6C312}" type="presParOf" srcId="{7F1D6718-2AA4-4990-BAF3-7F911D6BCB3E}" destId="{45C4A594-C7C0-4250-A8F3-5CD1C19A895E}" srcOrd="3" destOrd="0" presId="urn:microsoft.com/office/officeart/2005/8/layout/orgChart1"/>
    <dgm:cxn modelId="{2B6A1704-C546-408A-9A0D-956BEF78BB1E}" type="presParOf" srcId="{45C4A594-C7C0-4250-A8F3-5CD1C19A895E}" destId="{E4F12D1F-A9B6-4792-ACD9-A56AFD5EE4F9}" srcOrd="0" destOrd="0" presId="urn:microsoft.com/office/officeart/2005/8/layout/orgChart1"/>
    <dgm:cxn modelId="{C92A6BE1-70EA-4FC1-B22A-7EDBDB7AAEC4}" type="presParOf" srcId="{E4F12D1F-A9B6-4792-ACD9-A56AFD5EE4F9}" destId="{E6183973-5B2D-4569-800D-1F43D7801EC1}" srcOrd="0" destOrd="0" presId="urn:microsoft.com/office/officeart/2005/8/layout/orgChart1"/>
    <dgm:cxn modelId="{513270B3-88BA-46D0-BF90-C050874E2483}" type="presParOf" srcId="{E4F12D1F-A9B6-4792-ACD9-A56AFD5EE4F9}" destId="{4626C257-E967-42FF-9E20-8990C39E69D0}" srcOrd="1" destOrd="0" presId="urn:microsoft.com/office/officeart/2005/8/layout/orgChart1"/>
    <dgm:cxn modelId="{CCF0E2AC-7DB4-44CF-9359-CA597005D03E}" type="presParOf" srcId="{45C4A594-C7C0-4250-A8F3-5CD1C19A895E}" destId="{9D992DF2-96A3-4CAA-B8BA-FAAEA66B3602}" srcOrd="1" destOrd="0" presId="urn:microsoft.com/office/officeart/2005/8/layout/orgChart1"/>
    <dgm:cxn modelId="{DD36B19D-018A-42F4-9EA7-F694F82CDF33}" type="presParOf" srcId="{45C4A594-C7C0-4250-A8F3-5CD1C19A895E}" destId="{E481FDB4-EB53-40F2-A251-0B446F31B64B}" srcOrd="2" destOrd="0" presId="urn:microsoft.com/office/officeart/2005/8/layout/orgChart1"/>
    <dgm:cxn modelId="{546F0AB7-3E9A-4072-87C5-3F1DBA494BCC}" type="presParOf" srcId="{5057209E-DF90-47C1-AB91-33215BAA859A}" destId="{248699D8-28E3-4787-BB5C-6C6F7F4074C7}"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B496B-7E08-4BD1-91D1-CB394B3E3E82}">
      <dsp:nvSpPr>
        <dsp:cNvPr id="0" name=""/>
        <dsp:cNvSpPr/>
      </dsp:nvSpPr>
      <dsp:spPr>
        <a:xfrm>
          <a:off x="2818369" y="1140489"/>
          <a:ext cx="1448946" cy="528071"/>
        </a:xfrm>
        <a:custGeom>
          <a:avLst/>
          <a:gdLst/>
          <a:ahLst/>
          <a:cxnLst/>
          <a:rect l="0" t="0" r="0" b="0"/>
          <a:pathLst>
            <a:path>
              <a:moveTo>
                <a:pt x="0" y="0"/>
              </a:moveTo>
              <a:lnTo>
                <a:pt x="0" y="288569"/>
              </a:lnTo>
              <a:lnTo>
                <a:pt x="1448946" y="288569"/>
              </a:lnTo>
              <a:lnTo>
                <a:pt x="1448946" y="5280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1F3850-8F23-4D93-8871-ED64C50FBD33}">
      <dsp:nvSpPr>
        <dsp:cNvPr id="0" name=""/>
        <dsp:cNvSpPr/>
      </dsp:nvSpPr>
      <dsp:spPr>
        <a:xfrm>
          <a:off x="1438376" y="1140489"/>
          <a:ext cx="1379992" cy="481060"/>
        </a:xfrm>
        <a:custGeom>
          <a:avLst/>
          <a:gdLst/>
          <a:ahLst/>
          <a:cxnLst/>
          <a:rect l="0" t="0" r="0" b="0"/>
          <a:pathLst>
            <a:path>
              <a:moveTo>
                <a:pt x="1379992" y="0"/>
              </a:moveTo>
              <a:lnTo>
                <a:pt x="1379992" y="241558"/>
              </a:lnTo>
              <a:lnTo>
                <a:pt x="0" y="241558"/>
              </a:lnTo>
              <a:lnTo>
                <a:pt x="0" y="4810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AD2725-C043-4A13-A579-DBEBD82B4612}">
      <dsp:nvSpPr>
        <dsp:cNvPr id="0" name=""/>
        <dsp:cNvSpPr/>
      </dsp:nvSpPr>
      <dsp:spPr>
        <a:xfrm>
          <a:off x="1677879" y="0"/>
          <a:ext cx="2280979" cy="11404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ClrTx/>
            <a:buSzTx/>
            <a:buFontTx/>
            <a:buNone/>
          </a:pPr>
          <a:r>
            <a:rPr lang="en-GB" sz="2800" b="0" kern="1200" dirty="0">
              <a:solidFill>
                <a:srgbClr val="FFFFFF"/>
              </a:solidFill>
              <a:latin typeface="+mn-lt"/>
              <a:ea typeface="+mn-ea"/>
              <a:cs typeface="+mn-cs"/>
              <a:sym typeface="Helvetica Neue Medium"/>
            </a:rPr>
            <a:t>s136 MHA 1983 </a:t>
          </a:r>
          <a:endParaRPr lang="en-GB" sz="2800" kern="1200" dirty="0"/>
        </a:p>
      </dsp:txBody>
      <dsp:txXfrm>
        <a:off x="1677879" y="0"/>
        <a:ext cx="2280979" cy="1140489"/>
      </dsp:txXfrm>
    </dsp:sp>
    <dsp:sp modelId="{494696CD-994E-4C12-AA54-488F7365D099}">
      <dsp:nvSpPr>
        <dsp:cNvPr id="0" name=""/>
        <dsp:cNvSpPr/>
      </dsp:nvSpPr>
      <dsp:spPr>
        <a:xfrm>
          <a:off x="234315" y="1621550"/>
          <a:ext cx="2408121" cy="21550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36,594 detentions</a:t>
          </a:r>
          <a:r>
            <a:rPr lang="en-GB" sz="2400" b="0" kern="1200" dirty="0"/>
            <a:t> in year ending March 2022. </a:t>
          </a:r>
          <a:r>
            <a:rPr lang="en-GB" sz="2400" kern="1200" dirty="0"/>
            <a:t>8% increase</a:t>
          </a:r>
          <a:r>
            <a:rPr lang="en-GB" sz="2400" b="0" kern="1200" dirty="0"/>
            <a:t> from previous year</a:t>
          </a:r>
          <a:endParaRPr lang="en-GB" sz="2400" kern="1200" dirty="0"/>
        </a:p>
      </dsp:txBody>
      <dsp:txXfrm>
        <a:off x="234315" y="1621550"/>
        <a:ext cx="2408121" cy="2155046"/>
      </dsp:txXfrm>
    </dsp:sp>
    <dsp:sp modelId="{E6183973-5B2D-4569-800D-1F43D7801EC1}">
      <dsp:nvSpPr>
        <dsp:cNvPr id="0" name=""/>
        <dsp:cNvSpPr/>
      </dsp:nvSpPr>
      <dsp:spPr>
        <a:xfrm>
          <a:off x="3126825" y="1668561"/>
          <a:ext cx="2280979" cy="21100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0" kern="1200" dirty="0"/>
            <a:t>London = 450% increase since 2013</a:t>
          </a:r>
          <a:endParaRPr lang="en-GB" sz="2400" kern="1200" dirty="0"/>
        </a:p>
      </dsp:txBody>
      <dsp:txXfrm>
        <a:off x="3126825" y="1668561"/>
        <a:ext cx="2280979" cy="211008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08565791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8128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local dimension is crucial but the current structure has 5 flaws: it is not designed to tackle cross border crime, it is not good at developing specialism, it is inefficient, the regional tier is too precarious and the centre is too weak </a:t>
            </a:r>
          </a:p>
        </p:txBody>
      </p:sp>
    </p:spTree>
    <p:extLst>
      <p:ext uri="{BB962C8B-B14F-4D97-AF65-F5344CB8AC3E}">
        <p14:creationId xmlns:p14="http://schemas.microsoft.com/office/powerpoint/2010/main" val="412510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93269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7326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dirty="0"/>
          </a:p>
        </p:txBody>
      </p:sp>
    </p:spTree>
    <p:extLst>
      <p:ext uri="{BB962C8B-B14F-4D97-AF65-F5344CB8AC3E}">
        <p14:creationId xmlns:p14="http://schemas.microsoft.com/office/powerpoint/2010/main" val="3716456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Helvetica LT Pro Light" panose="020B0303020202020204" pitchFamily="34" charset="0"/>
              <a:ea typeface="Calibri" panose="020F0502020204030204" pitchFamily="34" charset="0"/>
              <a:cs typeface="Times New Roman" panose="02020603050405020304" pitchFamily="18" charset="0"/>
            </a:endParaRPr>
          </a:p>
          <a:p>
            <a:endParaRPr lang="en-GB" sz="1800" dirty="0">
              <a:effectLst/>
              <a:latin typeface="Helvetica LT Pro Light" panose="020B03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8939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1831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45682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03222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2120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8128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thing to say is that traditional crime has fallen by 75% since 1995</a:t>
            </a:r>
          </a:p>
        </p:txBody>
      </p:sp>
    </p:spTree>
    <p:extLst>
      <p:ext uri="{BB962C8B-B14F-4D97-AF65-F5344CB8AC3E}">
        <p14:creationId xmlns:p14="http://schemas.microsoft.com/office/powerpoint/2010/main" val="363832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TRANSFORMATIONS that are creating new forms of public safety challenge.</a:t>
            </a:r>
          </a:p>
          <a:p>
            <a:r>
              <a:rPr lang="en-GB" dirty="0"/>
              <a:t>The first is the TECHNOLOGICAL REVOLUTION </a:t>
            </a:r>
          </a:p>
        </p:txBody>
      </p:sp>
    </p:spTree>
    <p:extLst>
      <p:ext uri="{BB962C8B-B14F-4D97-AF65-F5344CB8AC3E}">
        <p14:creationId xmlns:p14="http://schemas.microsoft.com/office/powerpoint/2010/main" val="116856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set of changes relate to humanity’s relationship with the natural environment, out of which flow a set of public safety challenges – these include CLIMATE CHANGE  and PANDEMICS </a:t>
            </a:r>
          </a:p>
        </p:txBody>
      </p:sp>
    </p:spTree>
    <p:extLst>
      <p:ext uri="{BB962C8B-B14F-4D97-AF65-F5344CB8AC3E}">
        <p14:creationId xmlns:p14="http://schemas.microsoft.com/office/powerpoint/2010/main" val="2640212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Shortage of national data on this = these figures are from BBC FOI of 36 forces </a:t>
            </a:r>
          </a:p>
        </p:txBody>
      </p:sp>
    </p:spTree>
    <p:extLst>
      <p:ext uri="{BB962C8B-B14F-4D97-AF65-F5344CB8AC3E}">
        <p14:creationId xmlns:p14="http://schemas.microsoft.com/office/powerpoint/2010/main" val="79060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Society is changing too in ways that pose new challenges for the police – in 3 respects – complex needs, victims of previously neglected forms of crime and abuse demanding justice, new patterns of social division and tension </a:t>
            </a:r>
          </a:p>
        </p:txBody>
      </p:sp>
    </p:spTree>
    <p:extLst>
      <p:ext uri="{BB962C8B-B14F-4D97-AF65-F5344CB8AC3E}">
        <p14:creationId xmlns:p14="http://schemas.microsoft.com/office/powerpoint/2010/main" val="3504236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25063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These are systemic rather than operational capabilities </a:t>
            </a:r>
          </a:p>
        </p:txBody>
      </p:sp>
    </p:spTree>
    <p:extLst>
      <p:ext uri="{BB962C8B-B14F-4D97-AF65-F5344CB8AC3E}">
        <p14:creationId xmlns:p14="http://schemas.microsoft.com/office/powerpoint/2010/main" val="1539675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3582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9"/>
            <a:ext cx="9753603" cy="650578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3"/>
            <a:ext cx="12401550" cy="82677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6"/>
            <a:ext cx="9429750" cy="62865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4" descr="Picture 4"/>
          <p:cNvPicPr>
            <a:picLocks noChangeAspect="1"/>
          </p:cNvPicPr>
          <p:nvPr/>
        </p:nvPicPr>
        <p:blipFill>
          <a:blip r:embed="rId2"/>
          <a:stretch>
            <a:fillRect/>
          </a:stretch>
        </p:blipFill>
        <p:spPr>
          <a:xfrm>
            <a:off x="200250" y="165876"/>
            <a:ext cx="3741866" cy="1784583"/>
          </a:xfrm>
          <a:prstGeom prst="rect">
            <a:avLst/>
          </a:prstGeom>
          <a:ln w="12700">
            <a:miter lim="400000"/>
          </a:ln>
        </p:spPr>
      </p:pic>
      <p:sp>
        <p:nvSpPr>
          <p:cNvPr id="129" name="TextBox 5"/>
          <p:cNvSpPr txBox="1"/>
          <p:nvPr/>
        </p:nvSpPr>
        <p:spPr>
          <a:xfrm>
            <a:off x="-28667" y="-19313"/>
            <a:ext cx="13051530" cy="2187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t>                                                                                                                  </a:t>
            </a:r>
          </a:p>
          <a:p>
            <a:pPr defTabSz="1300480">
              <a:defRPr sz="3400" b="0">
                <a:solidFill>
                  <a:srgbClr val="00AEEF"/>
                </a:solidFill>
                <a:latin typeface="Rockwell Std Light"/>
                <a:ea typeface="Rockwell Std Light"/>
                <a:cs typeface="Rockwell Std Light"/>
                <a:sym typeface="Rockwell Std Light"/>
              </a:defRPr>
            </a:pPr>
            <a:r>
              <a:t>                                                                  </a:t>
            </a:r>
          </a:p>
          <a:p>
            <a:pPr defTabSz="1300480">
              <a:defRPr sz="3800" b="0">
                <a:solidFill>
                  <a:srgbClr val="00AEEF"/>
                </a:solidFill>
                <a:latin typeface="Rockwell Std Light"/>
                <a:ea typeface="Rockwell Std Light"/>
                <a:cs typeface="Rockwell Std Light"/>
                <a:sym typeface="Rockwell Std Light"/>
              </a:defRPr>
            </a:pPr>
            <a:endParaRPr/>
          </a:p>
          <a:p>
            <a:pPr defTabSz="1300480">
              <a:defRPr sz="3800" b="0">
                <a:solidFill>
                  <a:srgbClr val="00AEEF"/>
                </a:solidFill>
                <a:latin typeface="Rockwell Std Light"/>
                <a:ea typeface="Rockwell Std Light"/>
                <a:cs typeface="Rockwell Std Light"/>
                <a:sym typeface="Rockwell Std Light"/>
              </a:defRPr>
            </a:pPr>
            <a:r>
              <a:t> </a:t>
            </a:r>
          </a:p>
        </p:txBody>
      </p:sp>
      <p:sp>
        <p:nvSpPr>
          <p:cNvPr id="2" name="Title 1">
            <a:extLst>
              <a:ext uri="{FF2B5EF4-FFF2-40B4-BE49-F238E27FC236}">
                <a16:creationId xmlns:a16="http://schemas.microsoft.com/office/drawing/2014/main" id="{8B1E18F2-93A0-4C7D-A639-4F4CE039311D}"/>
              </a:ext>
            </a:extLst>
          </p:cNvPr>
          <p:cNvSpPr>
            <a:spLocks noGrp="1"/>
          </p:cNvSpPr>
          <p:nvPr>
            <p:ph type="title"/>
          </p:nvPr>
        </p:nvSpPr>
        <p:spPr/>
        <p:txBody>
          <a:bodyPr>
            <a:normAutofit fontScale="90000"/>
          </a:bodyPr>
          <a:lstStyle/>
          <a:p>
            <a:pPr algn="l"/>
            <a:br>
              <a:rPr lang="en-GB" dirty="0">
                <a:solidFill>
                  <a:srgbClr val="00B0F0"/>
                </a:solidFill>
                <a:latin typeface="+mj-lt"/>
              </a:rPr>
            </a:br>
            <a:br>
              <a:rPr lang="en-GB" dirty="0">
                <a:solidFill>
                  <a:srgbClr val="00B0F0"/>
                </a:solidFill>
                <a:latin typeface="+mj-lt"/>
              </a:rPr>
            </a:br>
            <a:br>
              <a:rPr lang="en-GB" dirty="0">
                <a:solidFill>
                  <a:srgbClr val="00B0F0"/>
                </a:solidFill>
                <a:latin typeface="+mj-lt"/>
              </a:rPr>
            </a:br>
            <a:br>
              <a:rPr lang="en-GB" dirty="0">
                <a:solidFill>
                  <a:srgbClr val="00B0F0"/>
                </a:solidFill>
                <a:latin typeface="+mj-lt"/>
              </a:rPr>
            </a:br>
            <a:br>
              <a:rPr lang="en-GB" dirty="0">
                <a:solidFill>
                  <a:srgbClr val="00B0F0"/>
                </a:solidFill>
                <a:latin typeface="+mj-lt"/>
              </a:rPr>
            </a:br>
            <a:br>
              <a:rPr lang="en-GB" dirty="0">
                <a:solidFill>
                  <a:srgbClr val="00B0F0"/>
                </a:solidFill>
                <a:latin typeface="+mj-lt"/>
              </a:rPr>
            </a:br>
            <a:r>
              <a:rPr lang="en-GB" b="1" dirty="0">
                <a:solidFill>
                  <a:srgbClr val="00B0F0"/>
                </a:solidFill>
                <a:latin typeface="Rockwell Light" panose="02040303020102020203" pitchFamily="18" charset="0"/>
              </a:rPr>
              <a:t>The Strategic Review of Policing in England and Wales – </a:t>
            </a:r>
            <a:r>
              <a:rPr lang="en-GB" sz="6700" b="1" dirty="0">
                <a:solidFill>
                  <a:srgbClr val="00B0F0"/>
                </a:solidFill>
                <a:latin typeface="Rockwell Light" panose="02040303020102020203" pitchFamily="18" charset="0"/>
              </a:rPr>
              <a:t>spotlight on mental health </a:t>
            </a:r>
          </a:p>
        </p:txBody>
      </p:sp>
      <p:sp>
        <p:nvSpPr>
          <p:cNvPr id="3" name="Text Placeholder 2">
            <a:extLst>
              <a:ext uri="{FF2B5EF4-FFF2-40B4-BE49-F238E27FC236}">
                <a16:creationId xmlns:a16="http://schemas.microsoft.com/office/drawing/2014/main" id="{82A5F400-0C17-45D0-A637-1096CE2BFDD6}"/>
              </a:ext>
            </a:extLst>
          </p:cNvPr>
          <p:cNvSpPr>
            <a:spLocks noGrp="1"/>
          </p:cNvSpPr>
          <p:nvPr>
            <p:ph type="body" sz="quarter" idx="1"/>
          </p:nvPr>
        </p:nvSpPr>
        <p:spPr>
          <a:xfrm>
            <a:off x="938332" y="6388968"/>
            <a:ext cx="10801200" cy="2492587"/>
          </a:xfrm>
        </p:spPr>
        <p:txBody>
          <a:bodyPr>
            <a:normAutofit/>
          </a:bodyPr>
          <a:lstStyle/>
          <a:p>
            <a:pPr marL="0" indent="0" algn="l">
              <a:buNone/>
            </a:pPr>
            <a:r>
              <a:rPr lang="en-GB" sz="3200" dirty="0">
                <a:latin typeface="+mj-lt"/>
              </a:rPr>
              <a:t>Ruth Halkon, Researcher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023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3" name="TextBox 12">
            <a:extLst>
              <a:ext uri="{FF2B5EF4-FFF2-40B4-BE49-F238E27FC236}">
                <a16:creationId xmlns:a16="http://schemas.microsoft.com/office/drawing/2014/main" id="{E1FDF155-344F-4F3B-8819-98C1A12368A6}"/>
              </a:ext>
            </a:extLst>
          </p:cNvPr>
          <p:cNvSpPr txBox="1"/>
          <p:nvPr/>
        </p:nvSpPr>
        <p:spPr>
          <a:xfrm>
            <a:off x="1821880" y="4523731"/>
            <a:ext cx="8784976"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300480">
              <a:defRPr sz="3800" b="0">
                <a:solidFill>
                  <a:srgbClr val="00AEEF"/>
                </a:solidFill>
                <a:latin typeface="Rockwell Std Light"/>
                <a:ea typeface="Rockwell Std Light"/>
                <a:cs typeface="Rockwell Std Light"/>
                <a:sym typeface="Rockwell Std Light"/>
              </a:defRPr>
            </a:pPr>
            <a:r>
              <a:rPr lang="en-GB" sz="6000" dirty="0"/>
              <a:t>2. THE CAPACITY CHALLENGE      </a:t>
            </a:r>
          </a:p>
        </p:txBody>
      </p:sp>
    </p:spTree>
    <p:extLst>
      <p:ext uri="{BB962C8B-B14F-4D97-AF65-F5344CB8AC3E}">
        <p14:creationId xmlns:p14="http://schemas.microsoft.com/office/powerpoint/2010/main" val="349429218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xfrm>
            <a:off x="952500" y="3868688"/>
            <a:ext cx="11099800" cy="3136404"/>
          </a:xfrm>
          <a:prstGeom prst="rect">
            <a:avLst/>
          </a:prstGeom>
        </p:spPr>
        <p:txBody>
          <a:bodyPr>
            <a:normAutofit fontScale="92500" lnSpcReduction="10000"/>
          </a:bodyPr>
          <a:lstStyle/>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889000" lvl="2"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Rockwell Light" panose="02040303020102020203" pitchFamily="18" charset="0"/>
            </a:endParaRPr>
          </a:p>
          <a:p>
            <a:pPr marL="1117600" lvl="2" indent="-228600" defTabSz="914400">
              <a:lnSpc>
                <a:spcPct val="90000"/>
              </a:lnSpc>
              <a:spcBef>
                <a:spcPts val="1000"/>
              </a:spcBef>
              <a:buSzPct val="100000"/>
              <a:buFont typeface="Arial"/>
              <a:defRPr sz="2700">
                <a:solidFill>
                  <a:srgbClr val="404040"/>
                </a:solidFill>
                <a:latin typeface="Arial"/>
                <a:ea typeface="Arial"/>
                <a:cs typeface="Arial"/>
                <a:sym typeface="Arial"/>
              </a:defRPr>
            </a:pPr>
            <a:r>
              <a:rPr lang="en-GB" dirty="0">
                <a:latin typeface="Rockwell Light" panose="02040303020102020203" pitchFamily="18" charset="0"/>
              </a:rPr>
              <a:t>We need to do much more to prevent crime and harm from happening in the first place</a:t>
            </a:r>
          </a:p>
          <a:p>
            <a:pPr marL="1117600" lvl="2" indent="-228600" defTabSz="914400">
              <a:lnSpc>
                <a:spcPct val="90000"/>
              </a:lnSpc>
              <a:spcBef>
                <a:spcPts val="1000"/>
              </a:spcBef>
              <a:buSzPct val="100000"/>
              <a:buFont typeface="Arial"/>
              <a:defRPr sz="2700">
                <a:solidFill>
                  <a:srgbClr val="404040"/>
                </a:solidFill>
                <a:latin typeface="Arial"/>
                <a:ea typeface="Arial"/>
                <a:cs typeface="Arial"/>
                <a:sym typeface="Arial"/>
              </a:defRPr>
            </a:pPr>
            <a:r>
              <a:rPr lang="en-GB" dirty="0">
                <a:latin typeface="Rockwell Light" panose="02040303020102020203" pitchFamily="18" charset="0"/>
              </a:rPr>
              <a:t>Locally public services must be reorganised so they can take a </a:t>
            </a:r>
            <a:r>
              <a:rPr lang="en-GB" b="1" dirty="0">
                <a:latin typeface="Rockwell Light" panose="02040303020102020203" pitchFamily="18" charset="0"/>
              </a:rPr>
              <a:t>whole place, whole person </a:t>
            </a:r>
            <a:r>
              <a:rPr lang="en-GB" dirty="0">
                <a:latin typeface="Rockwell Light" panose="02040303020102020203" pitchFamily="18" charset="0"/>
              </a:rPr>
              <a:t>approach </a:t>
            </a:r>
          </a:p>
          <a:p>
            <a:pPr marL="1117600" lvl="2" indent="-228600" defTabSz="914400">
              <a:lnSpc>
                <a:spcPct val="90000"/>
              </a:lnSpc>
              <a:spcBef>
                <a:spcPts val="1000"/>
              </a:spcBef>
              <a:buSzPct val="100000"/>
              <a:buFont typeface="Arial"/>
              <a:defRPr sz="2700">
                <a:solidFill>
                  <a:srgbClr val="404040"/>
                </a:solidFill>
                <a:latin typeface="Arial"/>
                <a:ea typeface="Arial"/>
                <a:cs typeface="Arial"/>
                <a:sym typeface="Arial"/>
              </a:defRPr>
            </a:pPr>
            <a:r>
              <a:rPr lang="en-GB" dirty="0">
                <a:latin typeface="Rockwell Light" panose="02040303020102020203" pitchFamily="18" charset="0"/>
              </a:rPr>
              <a:t>Nationally we call for a new </a:t>
            </a:r>
            <a:r>
              <a:rPr lang="en-GB" b="1" dirty="0">
                <a:latin typeface="Rockwell Light" panose="02040303020102020203" pitchFamily="18" charset="0"/>
              </a:rPr>
              <a:t>Crime Prevention Agency </a:t>
            </a:r>
            <a:r>
              <a:rPr lang="en-GB" dirty="0">
                <a:latin typeface="Rockwell Light" panose="02040303020102020203" pitchFamily="18" charset="0"/>
              </a:rPr>
              <a:t>and </a:t>
            </a:r>
            <a:r>
              <a:rPr lang="en-GB" b="1" dirty="0">
                <a:latin typeface="Rockwell Light" panose="02040303020102020203" pitchFamily="18" charset="0"/>
              </a:rPr>
              <a:t>a general duty on business to prevent crime  </a:t>
            </a:r>
          </a:p>
        </p:txBody>
      </p:sp>
      <p:pic>
        <p:nvPicPr>
          <p:cNvPr id="135" name="Picture 4" descr="Picture 4"/>
          <p:cNvPicPr>
            <a:picLocks noChangeAspect="1"/>
          </p:cNvPicPr>
          <p:nvPr/>
        </p:nvPicPr>
        <p:blipFill>
          <a:blip r:embed="rId2"/>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608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PREVENTION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Tree>
    <p:extLst>
      <p:ext uri="{BB962C8B-B14F-4D97-AF65-F5344CB8AC3E}">
        <p14:creationId xmlns:p14="http://schemas.microsoft.com/office/powerpoint/2010/main" val="65521742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r>
              <a:rPr lang="en-GB" dirty="0">
                <a:latin typeface="Rockwell Light" panose="02040303020102020203" pitchFamily="18" charset="0"/>
              </a:rPr>
              <a:t>We need to be clear about what it is we expect the police to do as part of a wider collaborative system.  They should be deployed to manage risk where their skills and powers are necessary to the prevention of harm. </a:t>
            </a:r>
            <a:endParaRPr lang="en-GB" b="1" dirty="0">
              <a:latin typeface="Rockwell Light" panose="02040303020102020203" pitchFamily="18" charset="0"/>
            </a:endParaRPr>
          </a:p>
        </p:txBody>
      </p:sp>
      <p:pic>
        <p:nvPicPr>
          <p:cNvPr id="135" name="Picture 4" descr="Picture 4"/>
          <p:cNvPicPr>
            <a:picLocks noChangeAspect="1"/>
          </p:cNvPicPr>
          <p:nvPr/>
        </p:nvPicPr>
        <p:blipFill>
          <a:blip r:embed="rId2"/>
          <a:stretch>
            <a:fillRect/>
          </a:stretch>
        </p:blipFill>
        <p:spPr>
          <a:xfrm>
            <a:off x="200250" y="165876"/>
            <a:ext cx="3741866" cy="1784583"/>
          </a:xfrm>
          <a:prstGeom prst="rect">
            <a:avLst/>
          </a:prstGeom>
          <a:ln w="12700">
            <a:miter lim="400000"/>
          </a:ln>
        </p:spPr>
      </p:pic>
      <p:sp>
        <p:nvSpPr>
          <p:cNvPr id="136" name="TextBox 5"/>
          <p:cNvSpPr txBox="1"/>
          <p:nvPr/>
        </p:nvSpPr>
        <p:spPr>
          <a:xfrm>
            <a:off x="479824" y="0"/>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THE ROLE OF THE POLICE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Tree>
    <p:extLst>
      <p:ext uri="{BB962C8B-B14F-4D97-AF65-F5344CB8AC3E}">
        <p14:creationId xmlns:p14="http://schemas.microsoft.com/office/powerpoint/2010/main" val="39938876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algn="ctr" defTabSz="914400">
              <a:lnSpc>
                <a:spcPct val="90000"/>
              </a:lnSpc>
              <a:spcBef>
                <a:spcPts val="1000"/>
              </a:spcBef>
              <a:buSzPct val="100000"/>
              <a:buNone/>
              <a:defRPr sz="2700">
                <a:solidFill>
                  <a:srgbClr val="404040"/>
                </a:solidFill>
                <a:latin typeface="Arial"/>
                <a:ea typeface="Arial"/>
                <a:cs typeface="Arial"/>
                <a:sym typeface="Arial"/>
              </a:defRPr>
            </a:pPr>
            <a:r>
              <a:rPr lang="en-GB" sz="2700" dirty="0">
                <a:latin typeface="Rockwell Light" panose="02040303020102020203" pitchFamily="18" charset="0"/>
                <a:ea typeface="Calibri" panose="020F0502020204030204" pitchFamily="34" charset="0"/>
                <a:cs typeface="Times New Roman" panose="02020603050405020304" pitchFamily="18" charset="0"/>
              </a:rPr>
              <a:t>T</a:t>
            </a:r>
            <a:r>
              <a:rPr lang="en-GB" sz="2700" dirty="0">
                <a:effectLst/>
                <a:latin typeface="Rockwell Light" panose="02040303020102020203" pitchFamily="18" charset="0"/>
                <a:ea typeface="Calibri" panose="020F0502020204030204" pitchFamily="34" charset="0"/>
                <a:cs typeface="Times New Roman" panose="02020603050405020304" pitchFamily="18" charset="0"/>
              </a:rPr>
              <a:t>he core role of the police as being to promote public safety by maintaining order and upholding the law, which their unique powers enable them to do, and to carry out other activities which enable them to perform this core role legitimately, effectively and with minimum reliance on those powers.</a:t>
            </a: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sz="2700" b="1" dirty="0">
              <a:latin typeface="Rockwell Light" panose="02040303020102020203" pitchFamily="18" charset="0"/>
            </a:endParaRPr>
          </a:p>
        </p:txBody>
      </p:sp>
      <p:pic>
        <p:nvPicPr>
          <p:cNvPr id="135" name="Picture 4" descr="Picture 4"/>
          <p:cNvPicPr>
            <a:picLocks noChangeAspect="1"/>
          </p:cNvPicPr>
          <p:nvPr/>
        </p:nvPicPr>
        <p:blipFill>
          <a:blip r:embed="rId2"/>
          <a:stretch>
            <a:fillRect/>
          </a:stretch>
        </p:blipFill>
        <p:spPr>
          <a:xfrm>
            <a:off x="200250" y="165876"/>
            <a:ext cx="3741866" cy="1784583"/>
          </a:xfrm>
          <a:prstGeom prst="rect">
            <a:avLst/>
          </a:prstGeom>
          <a:ln w="12700">
            <a:miter lim="400000"/>
          </a:ln>
        </p:spPr>
      </p:pic>
      <p:sp>
        <p:nvSpPr>
          <p:cNvPr id="136" name="TextBox 5"/>
          <p:cNvSpPr txBox="1"/>
          <p:nvPr/>
        </p:nvSpPr>
        <p:spPr>
          <a:xfrm>
            <a:off x="479824" y="0"/>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NEW POLICE MISSION</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Tree>
    <p:extLst>
      <p:ext uri="{BB962C8B-B14F-4D97-AF65-F5344CB8AC3E}">
        <p14:creationId xmlns:p14="http://schemas.microsoft.com/office/powerpoint/2010/main" val="11800987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023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3" name="TextBox 12">
            <a:extLst>
              <a:ext uri="{FF2B5EF4-FFF2-40B4-BE49-F238E27FC236}">
                <a16:creationId xmlns:a16="http://schemas.microsoft.com/office/drawing/2014/main" id="{E1FDF155-344F-4F3B-8819-98C1A12368A6}"/>
              </a:ext>
            </a:extLst>
          </p:cNvPr>
          <p:cNvSpPr txBox="1"/>
          <p:nvPr/>
        </p:nvSpPr>
        <p:spPr>
          <a:xfrm>
            <a:off x="1821880" y="4523731"/>
            <a:ext cx="8784976"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300480">
              <a:defRPr sz="3800" b="0">
                <a:solidFill>
                  <a:srgbClr val="00AEEF"/>
                </a:solidFill>
                <a:latin typeface="Rockwell Std Light"/>
                <a:ea typeface="Rockwell Std Light"/>
                <a:cs typeface="Rockwell Std Light"/>
                <a:sym typeface="Rockwell Std Light"/>
              </a:defRPr>
            </a:pPr>
            <a:r>
              <a:rPr lang="en-GB" sz="6000" dirty="0"/>
              <a:t>3. THE CAPABILITY CHALLENGE      </a:t>
            </a:r>
          </a:p>
        </p:txBody>
      </p:sp>
    </p:spTree>
    <p:extLst>
      <p:ext uri="{BB962C8B-B14F-4D97-AF65-F5344CB8AC3E}">
        <p14:creationId xmlns:p14="http://schemas.microsoft.com/office/powerpoint/2010/main" val="285714812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023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2" name="Rectangle: Rounded Corners 1">
            <a:extLst>
              <a:ext uri="{FF2B5EF4-FFF2-40B4-BE49-F238E27FC236}">
                <a16:creationId xmlns:a16="http://schemas.microsoft.com/office/drawing/2014/main" id="{7BD05F3D-36C1-43A9-9812-BDB05C6BFD7E}"/>
              </a:ext>
            </a:extLst>
          </p:cNvPr>
          <p:cNvSpPr/>
          <p:nvPr/>
        </p:nvSpPr>
        <p:spPr>
          <a:xfrm>
            <a:off x="4753041" y="4721934"/>
            <a:ext cx="4032448" cy="1986359"/>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lang="en-GB" sz="2200" b="0" dirty="0">
              <a:solidFill>
                <a:srgbClr val="FFFFFF"/>
              </a:solidFill>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lang="en-GB" sz="2200" b="0" dirty="0">
              <a:solidFill>
                <a:srgbClr val="FFFFFF"/>
              </a:solidFill>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lang="en-GB" sz="2200" b="0" dirty="0">
                <a:solidFill>
                  <a:srgbClr val="FFFFFF"/>
                </a:solidFill>
                <a:latin typeface="+mn-lt"/>
                <a:ea typeface="+mn-ea"/>
                <a:cs typeface="+mn-cs"/>
                <a:sym typeface="Helvetica Neue Medium"/>
              </a:rPr>
              <a:t>CAPABILITIES</a:t>
            </a:r>
          </a:p>
          <a:p>
            <a:pPr marL="0" marR="0" indent="0" algn="ctr" defTabSz="584200" rtl="0" fontAlgn="auto" latinLnBrk="0" hangingPunct="0">
              <a:lnSpc>
                <a:spcPct val="100000"/>
              </a:lnSpc>
              <a:spcBef>
                <a:spcPts val="0"/>
              </a:spcBef>
              <a:spcAft>
                <a:spcPts val="0"/>
              </a:spcAft>
              <a:buClrTx/>
              <a:buSzTx/>
              <a:buFontTx/>
              <a:buNone/>
              <a:tabLst/>
            </a:pPr>
            <a:endParaRPr lang="en-GB" sz="2200" b="0" dirty="0">
              <a:solidFill>
                <a:srgbClr val="FFFFFF"/>
              </a:solidFill>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lang="en-GB" sz="2200" b="0" dirty="0">
                <a:solidFill>
                  <a:srgbClr val="FFFFFF"/>
                </a:solidFill>
                <a:latin typeface="+mn-lt"/>
                <a:ea typeface="+mn-ea"/>
                <a:cs typeface="+mn-cs"/>
                <a:sym typeface="Helvetica Neue Medium"/>
              </a:rPr>
              <a:t> </a:t>
            </a: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Oval 2">
            <a:extLst>
              <a:ext uri="{FF2B5EF4-FFF2-40B4-BE49-F238E27FC236}">
                <a16:creationId xmlns:a16="http://schemas.microsoft.com/office/drawing/2014/main" id="{403F643F-397B-40F3-BFD3-3A57EDA72F61}"/>
              </a:ext>
            </a:extLst>
          </p:cNvPr>
          <p:cNvSpPr/>
          <p:nvPr/>
        </p:nvSpPr>
        <p:spPr>
          <a:xfrm>
            <a:off x="479824" y="4876800"/>
            <a:ext cx="2736304" cy="157247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dirty="0">
                <a:ln>
                  <a:noFill/>
                </a:ln>
                <a:solidFill>
                  <a:srgbClr val="FFFFFF"/>
                </a:solidFill>
                <a:effectLst/>
                <a:uFillTx/>
                <a:latin typeface="+mn-lt"/>
                <a:ea typeface="+mn-ea"/>
                <a:cs typeface="+mn-cs"/>
                <a:sym typeface="Helvetica Neue Medium"/>
              </a:rPr>
              <a:t>LEGITIMACY</a:t>
            </a: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Oval 8">
            <a:extLst>
              <a:ext uri="{FF2B5EF4-FFF2-40B4-BE49-F238E27FC236}">
                <a16:creationId xmlns:a16="http://schemas.microsoft.com/office/drawing/2014/main" id="{684E1E02-4612-4865-AC6C-04D7A3FD112F}"/>
              </a:ext>
            </a:extLst>
          </p:cNvPr>
          <p:cNvSpPr/>
          <p:nvPr/>
        </p:nvSpPr>
        <p:spPr>
          <a:xfrm>
            <a:off x="2573964" y="2642675"/>
            <a:ext cx="2736304" cy="157247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lang="en-GB" sz="2200" b="0" dirty="0">
                <a:solidFill>
                  <a:srgbClr val="FFFFFF"/>
                </a:solidFill>
                <a:latin typeface="+mn-lt"/>
                <a:ea typeface="+mn-ea"/>
                <a:cs typeface="+mn-cs"/>
                <a:sym typeface="Helvetica Neue Medium"/>
              </a:rPr>
              <a:t>SKILLS</a:t>
            </a: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0" name="Oval 9">
            <a:extLst>
              <a:ext uri="{FF2B5EF4-FFF2-40B4-BE49-F238E27FC236}">
                <a16:creationId xmlns:a16="http://schemas.microsoft.com/office/drawing/2014/main" id="{2FCAD58D-E940-45E9-A0BC-2FDDDB435022}"/>
              </a:ext>
            </a:extLst>
          </p:cNvPr>
          <p:cNvSpPr/>
          <p:nvPr/>
        </p:nvSpPr>
        <p:spPr>
          <a:xfrm>
            <a:off x="9500972" y="4913491"/>
            <a:ext cx="3021694" cy="157247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dirty="0">
                <a:ln>
                  <a:noFill/>
                </a:ln>
                <a:solidFill>
                  <a:srgbClr val="FFFFFF"/>
                </a:solidFill>
                <a:effectLst/>
                <a:uFillTx/>
                <a:latin typeface="+mn-lt"/>
                <a:ea typeface="+mn-ea"/>
                <a:cs typeface="+mn-cs"/>
                <a:sym typeface="Helvetica Neue Medium"/>
              </a:rPr>
              <a:t>TECHNOLOGY</a:t>
            </a: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1" name="Oval 10">
            <a:extLst>
              <a:ext uri="{FF2B5EF4-FFF2-40B4-BE49-F238E27FC236}">
                <a16:creationId xmlns:a16="http://schemas.microsoft.com/office/drawing/2014/main" id="{F3F120B5-0EE4-4878-B625-FA278735073F}"/>
              </a:ext>
            </a:extLst>
          </p:cNvPr>
          <p:cNvSpPr/>
          <p:nvPr/>
        </p:nvSpPr>
        <p:spPr>
          <a:xfrm>
            <a:off x="8302600" y="2500389"/>
            <a:ext cx="3021694" cy="157247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lang="en-GB" sz="2200" b="0" dirty="0">
                <a:solidFill>
                  <a:srgbClr val="FFFFFF"/>
                </a:solidFill>
                <a:latin typeface="+mn-lt"/>
                <a:ea typeface="+mn-ea"/>
                <a:cs typeface="+mn-cs"/>
                <a:sym typeface="Helvetica Neue Medium"/>
              </a:rPr>
              <a:t>LEARNING</a:t>
            </a: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2" name="Oval 11">
            <a:extLst>
              <a:ext uri="{FF2B5EF4-FFF2-40B4-BE49-F238E27FC236}">
                <a16:creationId xmlns:a16="http://schemas.microsoft.com/office/drawing/2014/main" id="{19F3D1B2-DCFD-49B4-8C49-E9B7F6DAA330}"/>
              </a:ext>
            </a:extLst>
          </p:cNvPr>
          <p:cNvSpPr/>
          <p:nvPr/>
        </p:nvSpPr>
        <p:spPr>
          <a:xfrm>
            <a:off x="8398315" y="7468793"/>
            <a:ext cx="3021694" cy="157247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lang="en-GB" sz="2200" b="0" dirty="0">
                <a:solidFill>
                  <a:srgbClr val="FFFFFF"/>
                </a:solidFill>
                <a:latin typeface="+mn-lt"/>
                <a:ea typeface="+mn-ea"/>
                <a:cs typeface="+mn-cs"/>
                <a:sym typeface="Helvetica Neue Medium"/>
              </a:rPr>
              <a:t>LEADERSHIP</a:t>
            </a: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4" name="Oval 13">
            <a:extLst>
              <a:ext uri="{FF2B5EF4-FFF2-40B4-BE49-F238E27FC236}">
                <a16:creationId xmlns:a16="http://schemas.microsoft.com/office/drawing/2014/main" id="{412E8149-3A21-4474-B246-9D7DC797295C}"/>
              </a:ext>
            </a:extLst>
          </p:cNvPr>
          <p:cNvSpPr/>
          <p:nvPr/>
        </p:nvSpPr>
        <p:spPr>
          <a:xfrm>
            <a:off x="2431269" y="7678793"/>
            <a:ext cx="3021694" cy="1572478"/>
          </a:xfrm>
          <a:prstGeom prst="ellips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dirty="0">
                <a:ln>
                  <a:noFill/>
                </a:ln>
                <a:solidFill>
                  <a:srgbClr val="FFFFFF"/>
                </a:solidFill>
                <a:effectLst/>
                <a:uFillTx/>
                <a:latin typeface="+mn-lt"/>
                <a:ea typeface="+mn-ea"/>
                <a:cs typeface="+mn-cs"/>
                <a:sym typeface="Helvetica Neue Medium"/>
              </a:rPr>
              <a:t>WELLBEING</a:t>
            </a: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42617118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023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3" name="TextBox 12">
            <a:extLst>
              <a:ext uri="{FF2B5EF4-FFF2-40B4-BE49-F238E27FC236}">
                <a16:creationId xmlns:a16="http://schemas.microsoft.com/office/drawing/2014/main" id="{E1FDF155-344F-4F3B-8819-98C1A12368A6}"/>
              </a:ext>
            </a:extLst>
          </p:cNvPr>
          <p:cNvSpPr txBox="1"/>
          <p:nvPr/>
        </p:nvSpPr>
        <p:spPr>
          <a:xfrm>
            <a:off x="1821880" y="4523731"/>
            <a:ext cx="8784976"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300480">
              <a:defRPr sz="3800" b="0">
                <a:solidFill>
                  <a:srgbClr val="00AEEF"/>
                </a:solidFill>
                <a:latin typeface="Rockwell Std Light"/>
                <a:ea typeface="Rockwell Std Light"/>
                <a:cs typeface="Rockwell Std Light"/>
                <a:sym typeface="Rockwell Std Light"/>
              </a:defRPr>
            </a:pPr>
            <a:r>
              <a:rPr lang="en-GB" sz="6000" dirty="0"/>
              <a:t>4. THE ORGANISATIONAL CHALLENGE      </a:t>
            </a:r>
          </a:p>
        </p:txBody>
      </p:sp>
    </p:spTree>
    <p:extLst>
      <p:ext uri="{BB962C8B-B14F-4D97-AF65-F5344CB8AC3E}">
        <p14:creationId xmlns:p14="http://schemas.microsoft.com/office/powerpoint/2010/main" val="202881263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023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20" name="Demand on policing has changed considerably in recent years…">
            <a:extLst>
              <a:ext uri="{FF2B5EF4-FFF2-40B4-BE49-F238E27FC236}">
                <a16:creationId xmlns:a16="http://schemas.microsoft.com/office/drawing/2014/main" id="{769E27B1-183A-E1B7-7142-4F7180670033}"/>
              </a:ext>
            </a:extLst>
          </p:cNvPr>
          <p:cNvSpPr txBox="1">
            <a:spLocks noGrp="1"/>
          </p:cNvSpPr>
          <p:nvPr>
            <p:ph type="body" idx="1"/>
          </p:nvPr>
        </p:nvSpPr>
        <p:spPr>
          <a:xfrm>
            <a:off x="732160" y="2534749"/>
            <a:ext cx="11099800" cy="6286500"/>
          </a:xfrm>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sp>
        <p:nvSpPr>
          <p:cNvPr id="21" name="Straight Connector 7">
            <a:extLst>
              <a:ext uri="{FF2B5EF4-FFF2-40B4-BE49-F238E27FC236}">
                <a16:creationId xmlns:a16="http://schemas.microsoft.com/office/drawing/2014/main" id="{1159F567-61E0-E028-F91F-823C9C806B7F}"/>
              </a:ext>
            </a:extLst>
          </p:cNvPr>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22" name="TextBox 21">
            <a:extLst>
              <a:ext uri="{FF2B5EF4-FFF2-40B4-BE49-F238E27FC236}">
                <a16:creationId xmlns:a16="http://schemas.microsoft.com/office/drawing/2014/main" id="{53783571-C6AF-EEE0-2224-86BBF0261B8B}"/>
              </a:ext>
            </a:extLst>
          </p:cNvPr>
          <p:cNvSpPr txBox="1"/>
          <p:nvPr/>
        </p:nvSpPr>
        <p:spPr>
          <a:xfrm>
            <a:off x="1821880" y="4523731"/>
            <a:ext cx="878497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300480">
              <a:defRPr sz="3800" b="0">
                <a:solidFill>
                  <a:srgbClr val="00AEEF"/>
                </a:solidFill>
                <a:latin typeface="Rockwell Std Light"/>
                <a:ea typeface="Rockwell Std Light"/>
                <a:cs typeface="Rockwell Std Light"/>
                <a:sym typeface="Rockwell Std Light"/>
              </a:defRPr>
            </a:pPr>
            <a:endParaRPr lang="en-GB" sz="6000" dirty="0"/>
          </a:p>
        </p:txBody>
      </p:sp>
      <p:sp>
        <p:nvSpPr>
          <p:cNvPr id="23" name="Rectangle 22">
            <a:extLst>
              <a:ext uri="{FF2B5EF4-FFF2-40B4-BE49-F238E27FC236}">
                <a16:creationId xmlns:a16="http://schemas.microsoft.com/office/drawing/2014/main" id="{4FC65D0C-DCD2-B7F5-3445-22CBE02DAE51}"/>
              </a:ext>
            </a:extLst>
          </p:cNvPr>
          <p:cNvSpPr/>
          <p:nvPr/>
        </p:nvSpPr>
        <p:spPr>
          <a:xfrm>
            <a:off x="1173808" y="6909961"/>
            <a:ext cx="1944216" cy="111825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kumimoji="0" lang="en-GB" sz="2200" b="0" i="0" u="none" strike="noStrike" cap="none" spc="0" normalizeH="0" baseline="0" dirty="0">
                <a:ln>
                  <a:noFill/>
                </a:ln>
                <a:solidFill>
                  <a:srgbClr val="FFFFFF"/>
                </a:solidFill>
                <a:effectLst/>
                <a:uFillTx/>
                <a:latin typeface="+mn-lt"/>
                <a:ea typeface="+mn-ea"/>
                <a:cs typeface="+mn-cs"/>
                <a:sym typeface="Helvetica Neue Medium"/>
              </a:rPr>
              <a:t>LOCAL</a:t>
            </a: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C5CE71DA-9214-E5D8-68B8-66B706F43B34}"/>
              </a:ext>
            </a:extLst>
          </p:cNvPr>
          <p:cNvSpPr/>
          <p:nvPr/>
        </p:nvSpPr>
        <p:spPr>
          <a:xfrm>
            <a:off x="1166888" y="5226656"/>
            <a:ext cx="1944216" cy="111825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lang="en-GB" sz="2200" b="0" dirty="0">
              <a:solidFill>
                <a:srgbClr val="FFFFFF"/>
              </a:solidFill>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lang="en-GB" sz="2200" b="0" dirty="0">
                <a:solidFill>
                  <a:srgbClr val="FFFFFF"/>
                </a:solidFill>
                <a:latin typeface="+mn-lt"/>
                <a:ea typeface="+mn-ea"/>
                <a:cs typeface="+mn-cs"/>
                <a:sym typeface="Helvetica Neue Medium"/>
              </a:rPr>
              <a:t>REGION</a:t>
            </a:r>
            <a:r>
              <a:rPr kumimoji="0" lang="en-GB" sz="2200" b="0" i="0" u="none" strike="noStrike" cap="none" spc="0" normalizeH="0" baseline="0" dirty="0">
                <a:ln>
                  <a:noFill/>
                </a:ln>
                <a:solidFill>
                  <a:srgbClr val="FFFFFF"/>
                </a:solidFill>
                <a:effectLst/>
                <a:uFillTx/>
                <a:latin typeface="+mn-lt"/>
                <a:ea typeface="+mn-ea"/>
                <a:cs typeface="+mn-cs"/>
                <a:sym typeface="Helvetica Neue Medium"/>
              </a:rPr>
              <a:t>AL</a:t>
            </a: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5" name="Rectangle 24">
            <a:extLst>
              <a:ext uri="{FF2B5EF4-FFF2-40B4-BE49-F238E27FC236}">
                <a16:creationId xmlns:a16="http://schemas.microsoft.com/office/drawing/2014/main" id="{C526F10B-42AC-8CDD-8FE4-9FFBB7AF9F2F}"/>
              </a:ext>
            </a:extLst>
          </p:cNvPr>
          <p:cNvSpPr/>
          <p:nvPr/>
        </p:nvSpPr>
        <p:spPr>
          <a:xfrm>
            <a:off x="1173808" y="3403594"/>
            <a:ext cx="1944216" cy="111825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lang="en-GB" sz="2200" b="0" dirty="0">
              <a:solidFill>
                <a:srgbClr val="FFFFFF"/>
              </a:solidFill>
              <a:latin typeface="+mn-lt"/>
              <a:ea typeface="+mn-ea"/>
              <a:cs typeface="+mn-cs"/>
              <a:sym typeface="Helvetica Neue Medium"/>
            </a:endParaRPr>
          </a:p>
          <a:p>
            <a:pPr marL="0" marR="0" indent="0" algn="ctr" defTabSz="584200" rtl="0" fontAlgn="auto" latinLnBrk="0" hangingPunct="0">
              <a:lnSpc>
                <a:spcPct val="100000"/>
              </a:lnSpc>
              <a:spcBef>
                <a:spcPts val="0"/>
              </a:spcBef>
              <a:spcAft>
                <a:spcPts val="0"/>
              </a:spcAft>
              <a:buClrTx/>
              <a:buSzTx/>
              <a:buFontTx/>
              <a:buNone/>
              <a:tabLst/>
            </a:pPr>
            <a:r>
              <a:rPr lang="en-GB" sz="2200" b="0" dirty="0">
                <a:solidFill>
                  <a:srgbClr val="FFFFFF"/>
                </a:solidFill>
                <a:latin typeface="+mn-lt"/>
                <a:ea typeface="+mn-ea"/>
                <a:cs typeface="+mn-cs"/>
                <a:sym typeface="Helvetica Neue Medium"/>
              </a:rPr>
              <a:t>NATIONAL</a:t>
            </a:r>
          </a:p>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6" name="Rectangle 25">
            <a:extLst>
              <a:ext uri="{FF2B5EF4-FFF2-40B4-BE49-F238E27FC236}">
                <a16:creationId xmlns:a16="http://schemas.microsoft.com/office/drawing/2014/main" id="{80DAD659-7800-4F04-787D-F2760260CC39}"/>
              </a:ext>
            </a:extLst>
          </p:cNvPr>
          <p:cNvSpPr/>
          <p:nvPr/>
        </p:nvSpPr>
        <p:spPr>
          <a:xfrm>
            <a:off x="3773016" y="3403593"/>
            <a:ext cx="7703220" cy="111825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200" b="0" dirty="0">
                <a:solidFill>
                  <a:srgbClr val="FFFFFF"/>
                </a:solidFill>
                <a:latin typeface="+mn-lt"/>
                <a:ea typeface="+mn-ea"/>
                <a:cs typeface="+mn-cs"/>
                <a:sym typeface="Helvetica Neue Medium"/>
              </a:rPr>
              <a:t>An agency to prevent crime </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200" b="0" dirty="0">
                <a:solidFill>
                  <a:srgbClr val="FFFFFF"/>
                </a:solidFill>
                <a:latin typeface="+mn-lt"/>
                <a:ea typeface="+mn-ea"/>
                <a:cs typeface="+mn-cs"/>
                <a:sym typeface="Helvetica Neue Medium"/>
              </a:rPr>
              <a:t>An agency to tackle serious and organised crime</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200" b="0" dirty="0">
                <a:solidFill>
                  <a:srgbClr val="FFFFFF"/>
                </a:solidFill>
                <a:latin typeface="+mn-lt"/>
                <a:ea typeface="+mn-ea"/>
                <a:cs typeface="+mn-cs"/>
                <a:sym typeface="Helvetica Neue Medium"/>
              </a:rPr>
              <a:t>An agency to improve policing</a:t>
            </a:r>
          </a:p>
        </p:txBody>
      </p:sp>
      <p:sp>
        <p:nvSpPr>
          <p:cNvPr id="27" name="Rectangle 26">
            <a:extLst>
              <a:ext uri="{FF2B5EF4-FFF2-40B4-BE49-F238E27FC236}">
                <a16:creationId xmlns:a16="http://schemas.microsoft.com/office/drawing/2014/main" id="{E78B99F5-42C3-75FD-5A4E-21EB276A3F2D}"/>
              </a:ext>
            </a:extLst>
          </p:cNvPr>
          <p:cNvSpPr/>
          <p:nvPr/>
        </p:nvSpPr>
        <p:spPr>
          <a:xfrm>
            <a:off x="3773016" y="6998086"/>
            <a:ext cx="7703220" cy="111825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GB" sz="2200" b="0" dirty="0">
                <a:solidFill>
                  <a:srgbClr val="FFFFFF"/>
                </a:solidFill>
                <a:latin typeface="+mn-lt"/>
                <a:ea typeface="+mn-ea"/>
                <a:cs typeface="+mn-cs"/>
                <a:sym typeface="Helvetica Neue Medium"/>
              </a:rPr>
              <a:t>24/7 response, local crime investigation, neighbourhood policing, safeguarding and offender management </a:t>
            </a:r>
          </a:p>
          <a:p>
            <a:pPr marR="0" algn="l" defTabSz="584200" rtl="0" fontAlgn="auto" latinLnBrk="0" hangingPunct="0">
              <a:lnSpc>
                <a:spcPct val="100000"/>
              </a:lnSpc>
              <a:spcBef>
                <a:spcPts val="0"/>
              </a:spcBef>
              <a:spcAft>
                <a:spcPts val="0"/>
              </a:spcAft>
              <a:buClrTx/>
              <a:buSzTx/>
              <a:tabLst/>
            </a:pPr>
            <a:endParaRPr lang="en-GB" sz="2200" b="0" dirty="0">
              <a:solidFill>
                <a:srgbClr val="FFFFFF"/>
              </a:solidFill>
              <a:latin typeface="+mn-lt"/>
              <a:ea typeface="+mn-ea"/>
              <a:cs typeface="+mn-cs"/>
              <a:sym typeface="Helvetica Neue Medium"/>
            </a:endParaRPr>
          </a:p>
        </p:txBody>
      </p:sp>
      <p:sp>
        <p:nvSpPr>
          <p:cNvPr id="28" name="Rectangle 27">
            <a:extLst>
              <a:ext uri="{FF2B5EF4-FFF2-40B4-BE49-F238E27FC236}">
                <a16:creationId xmlns:a16="http://schemas.microsoft.com/office/drawing/2014/main" id="{FCAD511B-F700-5E93-6CE4-808F527316CD}"/>
              </a:ext>
            </a:extLst>
          </p:cNvPr>
          <p:cNvSpPr/>
          <p:nvPr/>
        </p:nvSpPr>
        <p:spPr>
          <a:xfrm>
            <a:off x="3727973" y="5118872"/>
            <a:ext cx="7703220" cy="1118255"/>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200" b="0" dirty="0">
                <a:solidFill>
                  <a:srgbClr val="FFFFFF"/>
                </a:solidFill>
                <a:latin typeface="+mn-lt"/>
                <a:ea typeface="+mn-ea"/>
                <a:cs typeface="+mn-cs"/>
                <a:sym typeface="Helvetica Neue Medium"/>
              </a:rPr>
              <a:t>Organised crime </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200" b="0" dirty="0">
                <a:solidFill>
                  <a:srgbClr val="FFFFFF"/>
                </a:solidFill>
                <a:latin typeface="+mn-lt"/>
                <a:ea typeface="+mn-ea"/>
                <a:cs typeface="+mn-cs"/>
                <a:sym typeface="Helvetica Neue Medium"/>
              </a:rPr>
              <a:t>Specialist capabilities</a:t>
            </a: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en-GB" sz="2200" b="0" dirty="0">
                <a:solidFill>
                  <a:srgbClr val="FFFFFF"/>
                </a:solidFill>
                <a:latin typeface="+mn-lt"/>
                <a:ea typeface="+mn-ea"/>
                <a:cs typeface="+mn-cs"/>
                <a:sym typeface="Helvetica Neue Medium"/>
              </a:rPr>
              <a:t>Operational support and business support functions</a:t>
            </a:r>
          </a:p>
        </p:txBody>
      </p:sp>
    </p:spTree>
    <p:extLst>
      <p:ext uri="{BB962C8B-B14F-4D97-AF65-F5344CB8AC3E}">
        <p14:creationId xmlns:p14="http://schemas.microsoft.com/office/powerpoint/2010/main" val="7160200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023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3" name="TextBox 12">
            <a:extLst>
              <a:ext uri="{FF2B5EF4-FFF2-40B4-BE49-F238E27FC236}">
                <a16:creationId xmlns:a16="http://schemas.microsoft.com/office/drawing/2014/main" id="{E1FDF155-344F-4F3B-8819-98C1A12368A6}"/>
              </a:ext>
            </a:extLst>
          </p:cNvPr>
          <p:cNvSpPr txBox="1"/>
          <p:nvPr/>
        </p:nvSpPr>
        <p:spPr>
          <a:xfrm>
            <a:off x="1821880" y="4523731"/>
            <a:ext cx="8784976"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300480">
              <a:defRPr sz="3800" b="0">
                <a:solidFill>
                  <a:srgbClr val="00AEEF"/>
                </a:solidFill>
                <a:latin typeface="Rockwell Std Light"/>
                <a:ea typeface="Rockwell Std Light"/>
                <a:cs typeface="Rockwell Std Light"/>
                <a:sym typeface="Rockwell Std Light"/>
              </a:defRPr>
            </a:pPr>
            <a:r>
              <a:rPr lang="en-GB" sz="6000" dirty="0"/>
              <a:t>5. Spotlight on Mental Health</a:t>
            </a:r>
          </a:p>
        </p:txBody>
      </p:sp>
    </p:spTree>
    <p:extLst>
      <p:ext uri="{BB962C8B-B14F-4D97-AF65-F5344CB8AC3E}">
        <p14:creationId xmlns:p14="http://schemas.microsoft.com/office/powerpoint/2010/main" val="41059306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kite, flying, outdoor&#10;&#10;Description automatically generated">
            <a:extLst>
              <a:ext uri="{FF2B5EF4-FFF2-40B4-BE49-F238E27FC236}">
                <a16:creationId xmlns:a16="http://schemas.microsoft.com/office/drawing/2014/main" id="{30EB442A-7C88-0E86-09E8-30E564BBC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662" y="2192582"/>
            <a:ext cx="4289174" cy="4289174"/>
          </a:xfrm>
          <a:prstGeom prst="rect">
            <a:avLst/>
          </a:prstGeom>
        </p:spPr>
      </p:pic>
      <p:sp>
        <p:nvSpPr>
          <p:cNvPr id="134" name="Demand on policing has changed considerably in recent years…"/>
          <p:cNvSpPr txBox="1">
            <a:spLocks noGrp="1"/>
          </p:cNvSpPr>
          <p:nvPr>
            <p:ph type="body" idx="1"/>
          </p:nvPr>
        </p:nvSpPr>
        <p:spPr>
          <a:xfrm>
            <a:off x="732160" y="2534749"/>
            <a:ext cx="11099800" cy="6286500"/>
          </a:xfrm>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4"/>
          <a:stretch>
            <a:fillRect/>
          </a:stretch>
        </p:blipFill>
        <p:spPr>
          <a:xfrm>
            <a:off x="200250" y="165876"/>
            <a:ext cx="3741866" cy="1784583"/>
          </a:xfrm>
          <a:prstGeom prst="rect">
            <a:avLst/>
          </a:prstGeom>
          <a:ln w="12700">
            <a:miter lim="400000"/>
          </a:ln>
        </p:spPr>
      </p:pic>
      <p:sp>
        <p:nvSpPr>
          <p:cNvPr id="136" name="TextBox 5"/>
          <p:cNvSpPr txBox="1"/>
          <p:nvPr/>
        </p:nvSpPr>
        <p:spPr>
          <a:xfrm>
            <a:off x="6502399" y="711725"/>
            <a:ext cx="6159318" cy="71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5023" tIns="65023" rIns="65023" bIns="65023">
            <a:spAutoFit/>
          </a:bodyPr>
          <a:lstStyle/>
          <a:p>
            <a:pPr defTabSz="1300480">
              <a:defRPr b="0">
                <a:latin typeface="Rockwell Std Light"/>
                <a:ea typeface="Rockwell Std Light"/>
                <a:cs typeface="Rockwell Std Light"/>
                <a:sym typeface="Rockwell Std Light"/>
              </a:defRPr>
            </a:pPr>
            <a:r>
              <a:rPr lang="en-GB" sz="3800" dirty="0">
                <a:solidFill>
                  <a:srgbClr val="00B0F0"/>
                </a:solidFill>
              </a:rPr>
              <a:t>THE CHALLENGE</a:t>
            </a:r>
            <a:endParaRPr sz="3800" dirty="0">
              <a:solidFill>
                <a:srgbClr val="00B0F0"/>
              </a:solidFill>
            </a:endParaRPr>
          </a:p>
        </p:txBody>
      </p:sp>
      <p:sp>
        <p:nvSpPr>
          <p:cNvPr id="137" name="Straight Connector 7"/>
          <p:cNvSpPr/>
          <p:nvPr/>
        </p:nvSpPr>
        <p:spPr>
          <a:xfrm>
            <a:off x="-2" y="2035913"/>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3" name="TextBox 12">
            <a:extLst>
              <a:ext uri="{FF2B5EF4-FFF2-40B4-BE49-F238E27FC236}">
                <a16:creationId xmlns:a16="http://schemas.microsoft.com/office/drawing/2014/main" id="{E1FDF155-344F-4F3B-8819-98C1A12368A6}"/>
              </a:ext>
            </a:extLst>
          </p:cNvPr>
          <p:cNvSpPr txBox="1"/>
          <p:nvPr/>
        </p:nvSpPr>
        <p:spPr>
          <a:xfrm>
            <a:off x="2246654" y="4610269"/>
            <a:ext cx="878497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300480">
              <a:defRPr sz="3800" b="0">
                <a:solidFill>
                  <a:srgbClr val="00AEEF"/>
                </a:solidFill>
                <a:latin typeface="Rockwell Std Light"/>
                <a:ea typeface="Rockwell Std Light"/>
                <a:cs typeface="Rockwell Std Light"/>
                <a:sym typeface="Rockwell Std Light"/>
              </a:defRPr>
            </a:pPr>
            <a:endParaRPr lang="en-GB" sz="6000" dirty="0"/>
          </a:p>
        </p:txBody>
      </p:sp>
      <p:sp>
        <p:nvSpPr>
          <p:cNvPr id="17" name="Rectangle 16">
            <a:extLst>
              <a:ext uri="{FF2B5EF4-FFF2-40B4-BE49-F238E27FC236}">
                <a16:creationId xmlns:a16="http://schemas.microsoft.com/office/drawing/2014/main" id="{4162B4D0-C22A-4F4D-8B8E-FB62841C5FA7}"/>
              </a:ext>
            </a:extLst>
          </p:cNvPr>
          <p:cNvSpPr/>
          <p:nvPr/>
        </p:nvSpPr>
        <p:spPr>
          <a:xfrm>
            <a:off x="6502400" y="3024677"/>
            <a:ext cx="5636738" cy="121058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b="0" dirty="0">
                <a:solidFill>
                  <a:schemeClr val="bg1"/>
                </a:solidFill>
              </a:rPr>
              <a:t>Some police forces say mental health involved in 13 % of recorded incidents and a quarter of crimes. </a:t>
            </a:r>
            <a:endParaRPr lang="en-GB" sz="2200" b="0" dirty="0">
              <a:solidFill>
                <a:schemeClr val="bg1"/>
              </a:solidFill>
              <a:latin typeface="+mn-lt"/>
              <a:ea typeface="+mn-ea"/>
              <a:cs typeface="+mn-cs"/>
              <a:sym typeface="Helvetica Neue Medium"/>
            </a:endParaRPr>
          </a:p>
        </p:txBody>
      </p:sp>
      <p:sp>
        <p:nvSpPr>
          <p:cNvPr id="2" name="Rectangle 1">
            <a:extLst>
              <a:ext uri="{FF2B5EF4-FFF2-40B4-BE49-F238E27FC236}">
                <a16:creationId xmlns:a16="http://schemas.microsoft.com/office/drawing/2014/main" id="{A6FEFAF2-78C7-D424-2A6C-88CFAA7092D9}"/>
              </a:ext>
            </a:extLst>
          </p:cNvPr>
          <p:cNvSpPr/>
          <p:nvPr/>
        </p:nvSpPr>
        <p:spPr>
          <a:xfrm>
            <a:off x="732160" y="5944035"/>
            <a:ext cx="4680520" cy="77970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GB" sz="2200" b="0" dirty="0">
                <a:solidFill>
                  <a:srgbClr val="FFFFFF"/>
                </a:solidFill>
                <a:latin typeface="+mn-lt"/>
                <a:ea typeface="+mn-ea"/>
                <a:cs typeface="+mn-cs"/>
                <a:sym typeface="Helvetica Neue Medium"/>
              </a:rPr>
              <a:t>1/3 taken into custody have mental health issues </a:t>
            </a:r>
          </a:p>
        </p:txBody>
      </p:sp>
      <p:graphicFrame>
        <p:nvGraphicFramePr>
          <p:cNvPr id="9" name="Diagram 8">
            <a:extLst>
              <a:ext uri="{FF2B5EF4-FFF2-40B4-BE49-F238E27FC236}">
                <a16:creationId xmlns:a16="http://schemas.microsoft.com/office/drawing/2014/main" id="{7188F427-A37C-9B96-A663-730AFE21AD70}"/>
              </a:ext>
            </a:extLst>
          </p:cNvPr>
          <p:cNvGraphicFramePr/>
          <p:nvPr>
            <p:extLst>
              <p:ext uri="{D42A27DB-BD31-4B8C-83A1-F6EECF244321}">
                <p14:modId xmlns:p14="http://schemas.microsoft.com/office/powerpoint/2010/main" val="988833924"/>
              </p:ext>
            </p:extLst>
          </p:nvPr>
        </p:nvGraphicFramePr>
        <p:xfrm>
          <a:off x="5675029" y="5417600"/>
          <a:ext cx="5636738" cy="37786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18439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Graphic spid="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122642"/>
            <a:ext cx="12045152" cy="10238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3" name="TextBox 12">
            <a:extLst>
              <a:ext uri="{FF2B5EF4-FFF2-40B4-BE49-F238E27FC236}">
                <a16:creationId xmlns:a16="http://schemas.microsoft.com/office/drawing/2014/main" id="{E1FDF155-344F-4F3B-8819-98C1A12368A6}"/>
              </a:ext>
            </a:extLst>
          </p:cNvPr>
          <p:cNvSpPr txBox="1"/>
          <p:nvPr/>
        </p:nvSpPr>
        <p:spPr>
          <a:xfrm>
            <a:off x="1821880" y="4523731"/>
            <a:ext cx="878497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300480">
              <a:defRPr sz="3800" b="0">
                <a:solidFill>
                  <a:srgbClr val="00AEEF"/>
                </a:solidFill>
                <a:latin typeface="Rockwell Std Light"/>
                <a:ea typeface="Rockwell Std Light"/>
                <a:cs typeface="Rockwell Std Light"/>
                <a:sym typeface="Rockwell Std Light"/>
              </a:defRPr>
            </a:pPr>
            <a:r>
              <a:rPr lang="en-GB" sz="6000" dirty="0"/>
              <a:t>1. THE CHALLENGE     </a:t>
            </a:r>
          </a:p>
        </p:txBody>
      </p:sp>
    </p:spTree>
    <p:extLst>
      <p:ext uri="{BB962C8B-B14F-4D97-AF65-F5344CB8AC3E}">
        <p14:creationId xmlns:p14="http://schemas.microsoft.com/office/powerpoint/2010/main" val="164376875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xfrm>
            <a:off x="952500" y="2351161"/>
            <a:ext cx="11099800" cy="6286500"/>
          </a:xfrm>
          <a:prstGeom prst="rect">
            <a:avLst/>
          </a:prstGeom>
        </p:spPr>
        <p:txBody>
          <a:bodyPr>
            <a:normAutofit/>
          </a:bodyPr>
          <a:lstStyle/>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2" name="TextBox 1">
            <a:extLst>
              <a:ext uri="{FF2B5EF4-FFF2-40B4-BE49-F238E27FC236}">
                <a16:creationId xmlns:a16="http://schemas.microsoft.com/office/drawing/2014/main" id="{902179CC-36B1-602A-C921-453C7BEDBD0A}"/>
              </a:ext>
            </a:extLst>
          </p:cNvPr>
          <p:cNvSpPr txBox="1"/>
          <p:nvPr/>
        </p:nvSpPr>
        <p:spPr>
          <a:xfrm>
            <a:off x="669752" y="2857792"/>
            <a:ext cx="5517979"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000000"/>
                </a:solidFill>
                <a:effectLst/>
                <a:uFillTx/>
                <a:latin typeface="Rockwell Light" panose="02040303020102020203" pitchFamily="18" charset="0"/>
                <a:sym typeface="Helvetica Neue"/>
              </a:rPr>
              <a:t>Too little specific training</a:t>
            </a:r>
          </a:p>
          <a:p>
            <a:pPr marL="342900" marR="0" indent="-3429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GB" sz="2800" b="0" dirty="0">
                <a:latin typeface="Rockwell Light" panose="02040303020102020203" pitchFamily="18" charset="0"/>
              </a:rPr>
              <a:t>Disproportionate use of force</a:t>
            </a:r>
          </a:p>
          <a:p>
            <a:pPr marL="342900" marR="0" indent="-3429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000000"/>
                </a:solidFill>
                <a:effectLst/>
                <a:uFillTx/>
                <a:latin typeface="Rockwell Light" panose="02040303020102020203" pitchFamily="18" charset="0"/>
                <a:sym typeface="Helvetica Neue"/>
              </a:rPr>
              <a:t>Discriminatory </a:t>
            </a:r>
            <a:r>
              <a:rPr lang="en-GB" sz="2800" b="0" dirty="0">
                <a:latin typeface="Rockwell Light" panose="02040303020102020203" pitchFamily="18" charset="0"/>
              </a:rPr>
              <a:t>attitudes</a:t>
            </a:r>
          </a:p>
          <a:p>
            <a:pPr marL="342900" marR="0" indent="-3429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000000"/>
                </a:solidFill>
                <a:effectLst/>
                <a:uFillTx/>
                <a:latin typeface="Rockwell Light" panose="02040303020102020203" pitchFamily="18" charset="0"/>
                <a:sym typeface="Helvetica Neue"/>
              </a:rPr>
              <a:t>Disconnect between policy and frontline practice </a:t>
            </a:r>
          </a:p>
          <a:p>
            <a:pPr marL="342900" marR="0" indent="-3429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GB" sz="2800" b="0" dirty="0">
                <a:latin typeface="Rockwell Light" panose="02040303020102020203" pitchFamily="18" charset="0"/>
              </a:rPr>
              <a:t>Failure of information sharing </a:t>
            </a:r>
          </a:p>
          <a:p>
            <a:pPr marL="342900" marR="0" indent="-3429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GB" sz="2800" b="0" i="0" u="none" strike="noStrike" cap="none" spc="0" normalizeH="0" baseline="0" dirty="0">
                <a:ln>
                  <a:noFill/>
                </a:ln>
                <a:solidFill>
                  <a:srgbClr val="000000"/>
                </a:solidFill>
                <a:effectLst/>
                <a:uFillTx/>
                <a:latin typeface="Rockwell Light" panose="02040303020102020203" pitchFamily="18" charset="0"/>
                <a:sym typeface="Helvetica Neue"/>
              </a:rPr>
              <a:t>Lack of p</a:t>
            </a:r>
            <a:r>
              <a:rPr lang="en-GB" sz="2800" b="0" dirty="0">
                <a:latin typeface="Rockwell Light" panose="02040303020102020203" pitchFamily="18" charset="0"/>
              </a:rPr>
              <a:t>riority for mental health with ambulance service </a:t>
            </a:r>
            <a:endParaRPr kumimoji="0" lang="en-GB" sz="2800" b="0" i="0" u="none" strike="noStrike" cap="none" spc="0" normalizeH="0" baseline="0" dirty="0">
              <a:ln>
                <a:noFill/>
              </a:ln>
              <a:solidFill>
                <a:srgbClr val="000000"/>
              </a:solidFill>
              <a:effectLst/>
              <a:uFillTx/>
              <a:latin typeface="Rockwell Light" panose="02040303020102020203" pitchFamily="18" charset="0"/>
              <a:sym typeface="Helvetica Neue"/>
            </a:endParaRPr>
          </a:p>
        </p:txBody>
      </p:sp>
      <p:pic>
        <p:nvPicPr>
          <p:cNvPr id="15" name="Picture 14" descr="A group of men posing for a photo&#10;&#10;Description automatically generated with medium confidence">
            <a:extLst>
              <a:ext uri="{FF2B5EF4-FFF2-40B4-BE49-F238E27FC236}">
                <a16:creationId xmlns:a16="http://schemas.microsoft.com/office/drawing/2014/main" id="{C0973A52-22E7-EDD7-5715-850A896C5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364" y="2855008"/>
            <a:ext cx="4857750" cy="6477000"/>
          </a:xfrm>
          <a:prstGeom prst="rect">
            <a:avLst/>
          </a:prstGeom>
        </p:spPr>
      </p:pic>
    </p:spTree>
    <p:extLst>
      <p:ext uri="{BB962C8B-B14F-4D97-AF65-F5344CB8AC3E}">
        <p14:creationId xmlns:p14="http://schemas.microsoft.com/office/powerpoint/2010/main" val="20270503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SOME PROGRESS</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3" name="Text Placeholder 2">
            <a:extLst>
              <a:ext uri="{FF2B5EF4-FFF2-40B4-BE49-F238E27FC236}">
                <a16:creationId xmlns:a16="http://schemas.microsoft.com/office/drawing/2014/main" id="{FA8CB994-B722-30A1-5264-5205A36E659D}"/>
              </a:ext>
            </a:extLst>
          </p:cNvPr>
          <p:cNvSpPr>
            <a:spLocks noGrp="1"/>
          </p:cNvSpPr>
          <p:nvPr>
            <p:ph type="body" idx="1"/>
          </p:nvPr>
        </p:nvSpPr>
        <p:spPr>
          <a:xfrm>
            <a:off x="952500" y="2590799"/>
            <a:ext cx="6125964" cy="6996919"/>
          </a:xfrm>
        </p:spPr>
        <p:txBody>
          <a:bodyPr>
            <a:normAutofit/>
          </a:bodyPr>
          <a:lstStyle/>
          <a:p>
            <a:r>
              <a:rPr lang="en-GB" sz="3200" dirty="0">
                <a:effectLst/>
                <a:latin typeface="Rockwell Light" panose="02040303020102020203" pitchFamily="18" charset="0"/>
                <a:ea typeface="Calibri" panose="020F0502020204030204" pitchFamily="34" charset="0"/>
                <a:cs typeface="Times New Roman" panose="02020603050405020304" pitchFamily="18" charset="0"/>
              </a:rPr>
              <a:t>Street triage/ mental health professionals in control rooms</a:t>
            </a:r>
          </a:p>
          <a:p>
            <a:r>
              <a:rPr lang="en-GB" dirty="0">
                <a:latin typeface="Rockwell Light" panose="02040303020102020203" pitchFamily="18" charset="0"/>
                <a:ea typeface="Calibri" panose="020F0502020204030204" pitchFamily="34" charset="0"/>
                <a:cs typeface="Times New Roman" panose="02020603050405020304" pitchFamily="18" charset="0"/>
              </a:rPr>
              <a:t>Liaison and diversion in custody</a:t>
            </a:r>
          </a:p>
          <a:p>
            <a:r>
              <a:rPr lang="en-GB" sz="3200" dirty="0">
                <a:effectLst/>
                <a:latin typeface="Rockwell Light" panose="02040303020102020203" pitchFamily="18" charset="0"/>
                <a:ea typeface="Calibri" panose="020F0502020204030204" pitchFamily="34" charset="0"/>
                <a:cs typeface="Times New Roman" panose="02020603050405020304" pitchFamily="18" charset="0"/>
              </a:rPr>
              <a:t> More place of safety beds</a:t>
            </a:r>
          </a:p>
          <a:p>
            <a:r>
              <a:rPr lang="en-GB" sz="3200" dirty="0">
                <a:effectLst/>
                <a:latin typeface="Rockwell Light" panose="02040303020102020203" pitchFamily="18" charset="0"/>
                <a:ea typeface="Calibri" panose="020F0502020204030204" pitchFamily="34" charset="0"/>
                <a:cs typeface="Times New Roman" panose="02020603050405020304" pitchFamily="18" charset="0"/>
              </a:rPr>
              <a:t>Better training </a:t>
            </a:r>
            <a:r>
              <a:rPr lang="en-GB" dirty="0">
                <a:latin typeface="Rockwell Light" panose="02040303020102020203" pitchFamily="18" charset="0"/>
                <a:ea typeface="Calibri" panose="020F0502020204030204" pitchFamily="34" charset="0"/>
                <a:cs typeface="Times New Roman" panose="02020603050405020304" pitchFamily="18" charset="0"/>
              </a:rPr>
              <a:t>of police and </a:t>
            </a:r>
            <a:r>
              <a:rPr lang="en-GB" sz="3200" dirty="0">
                <a:effectLst/>
                <a:latin typeface="Rockwell Light" panose="02040303020102020203" pitchFamily="18" charset="0"/>
                <a:ea typeface="Calibri" panose="020F0502020204030204" pitchFamily="34" charset="0"/>
                <a:cs typeface="Times New Roman" panose="02020603050405020304" pitchFamily="18" charset="0"/>
              </a:rPr>
              <a:t>understanding of diversion </a:t>
            </a:r>
          </a:p>
          <a:p>
            <a:r>
              <a:rPr lang="en-GB" sz="3200" dirty="0">
                <a:effectLst/>
                <a:latin typeface="Rockwell Light" panose="02040303020102020203" pitchFamily="18" charset="0"/>
                <a:ea typeface="Calibri" panose="020F0502020204030204" pitchFamily="34" charset="0"/>
                <a:cs typeface="Times New Roman" panose="02020603050405020304" pitchFamily="18" charset="0"/>
              </a:rPr>
              <a:t>Better screening and managing of detainee risk in custody</a:t>
            </a:r>
          </a:p>
        </p:txBody>
      </p:sp>
      <p:pic>
        <p:nvPicPr>
          <p:cNvPr id="5" name="Picture 4" descr="A police officer talking to a person&#10;&#10;Description automatically generated with medium confidence">
            <a:extLst>
              <a:ext uri="{FF2B5EF4-FFF2-40B4-BE49-F238E27FC236}">
                <a16:creationId xmlns:a16="http://schemas.microsoft.com/office/drawing/2014/main" id="{3FEB92AC-5A22-7F44-40B2-0D088523E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8168" y="4299324"/>
            <a:ext cx="5364352" cy="3579867"/>
          </a:xfrm>
          <a:prstGeom prst="rect">
            <a:avLst/>
          </a:prstGeom>
        </p:spPr>
      </p:pic>
    </p:spTree>
    <p:extLst>
      <p:ext uri="{BB962C8B-B14F-4D97-AF65-F5344CB8AC3E}">
        <p14:creationId xmlns:p14="http://schemas.microsoft.com/office/powerpoint/2010/main" val="377882961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7" name="Demand on policing has changed considerably in recent years…">
            <a:extLst>
              <a:ext uri="{FF2B5EF4-FFF2-40B4-BE49-F238E27FC236}">
                <a16:creationId xmlns:a16="http://schemas.microsoft.com/office/drawing/2014/main" id="{7786A201-FC46-A5DF-2ACC-CD78601691DF}"/>
              </a:ext>
            </a:extLst>
          </p:cNvPr>
          <p:cNvSpPr txBox="1">
            <a:spLocks/>
          </p:cNvSpPr>
          <p:nvPr/>
        </p:nvSpPr>
        <p:spPr>
          <a:xfrm>
            <a:off x="2128071" y="4876800"/>
            <a:ext cx="9075415" cy="1942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a:lstStyle>
          <a:p>
            <a:pPr marL="0" indent="0" defTabSz="914400" hangingPunct="1">
              <a:lnSpc>
                <a:spcPct val="90000"/>
              </a:lnSpc>
              <a:spcBef>
                <a:spcPts val="1000"/>
              </a:spcBef>
              <a:buSzPct val="100000"/>
              <a:buNone/>
              <a:defRPr sz="2700">
                <a:solidFill>
                  <a:srgbClr val="404040"/>
                </a:solidFill>
                <a:latin typeface="Arial"/>
                <a:ea typeface="Arial"/>
                <a:cs typeface="Arial"/>
                <a:sym typeface="Arial"/>
              </a:defRPr>
            </a:pPr>
            <a:r>
              <a:rPr lang="en-GB" dirty="0">
                <a:solidFill>
                  <a:srgbClr val="404040"/>
                </a:solidFill>
                <a:latin typeface="Rockwell Light" panose="02040303020102020203" pitchFamily="18" charset="0"/>
                <a:ea typeface="Calibri" panose="020F0502020204030204" pitchFamily="34" charset="0"/>
                <a:cs typeface="Times New Roman" panose="02020603050405020304" pitchFamily="18" charset="0"/>
                <a:sym typeface="Arial"/>
              </a:rPr>
              <a:t>The problem is not with the police as such but the extent to which we over-rely upon them as a </a:t>
            </a:r>
            <a:br>
              <a:rPr lang="en-GB" dirty="0">
                <a:solidFill>
                  <a:srgbClr val="404040"/>
                </a:solidFill>
                <a:latin typeface="Rockwell Light" panose="02040303020102020203" pitchFamily="18" charset="0"/>
                <a:ea typeface="Calibri" panose="020F0502020204030204" pitchFamily="34" charset="0"/>
                <a:cs typeface="Times New Roman" panose="02020603050405020304" pitchFamily="18" charset="0"/>
                <a:sym typeface="Arial"/>
              </a:rPr>
            </a:br>
            <a:r>
              <a:rPr lang="en-GB" dirty="0">
                <a:solidFill>
                  <a:srgbClr val="404040"/>
                </a:solidFill>
                <a:latin typeface="Rockwell Light" panose="02040303020102020203" pitchFamily="18" charset="0"/>
                <a:ea typeface="Calibri" panose="020F0502020204030204" pitchFamily="34" charset="0"/>
                <a:cs typeface="Times New Roman" panose="02020603050405020304" pitchFamily="18" charset="0"/>
                <a:sym typeface="Arial"/>
              </a:rPr>
              <a:t>de facto mental health and crisis care provider</a:t>
            </a:r>
          </a:p>
          <a:p>
            <a:pPr marL="0" indent="0" algn="r" defTabSz="914400" hangingPunct="1">
              <a:lnSpc>
                <a:spcPct val="90000"/>
              </a:lnSpc>
              <a:spcBef>
                <a:spcPts val="1000"/>
              </a:spcBef>
              <a:buSzPct val="100000"/>
              <a:buNone/>
              <a:defRPr sz="2700">
                <a:solidFill>
                  <a:srgbClr val="404040"/>
                </a:solidFill>
                <a:latin typeface="Arial"/>
                <a:ea typeface="Arial"/>
                <a:cs typeface="Arial"/>
                <a:sym typeface="Arial"/>
              </a:defRPr>
            </a:pPr>
            <a:r>
              <a:rPr lang="en-GB" sz="2000" dirty="0">
                <a:solidFill>
                  <a:srgbClr val="404040"/>
                </a:solidFill>
                <a:latin typeface="Rockwell Light" panose="02040303020102020203" pitchFamily="18" charset="0"/>
                <a:ea typeface="Calibri" panose="020F0502020204030204" pitchFamily="34" charset="0"/>
                <a:cs typeface="Times New Roman" panose="02020603050405020304" pitchFamily="18" charset="0"/>
                <a:sym typeface="Arial"/>
              </a:rPr>
              <a:t>Michael Brown – Mental Health Cop</a:t>
            </a:r>
          </a:p>
        </p:txBody>
      </p:sp>
      <p:sp>
        <p:nvSpPr>
          <p:cNvPr id="10" name="TextBox 5">
            <a:extLst>
              <a:ext uri="{FF2B5EF4-FFF2-40B4-BE49-F238E27FC236}">
                <a16:creationId xmlns:a16="http://schemas.microsoft.com/office/drawing/2014/main" id="{F609877B-79D9-6D32-DF41-5F1A99ABCB07}"/>
              </a:ext>
            </a:extLst>
          </p:cNvPr>
          <p:cNvSpPr txBox="1"/>
          <p:nvPr/>
        </p:nvSpPr>
        <p:spPr>
          <a:xfrm>
            <a:off x="200250" y="404047"/>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BUT…</a:t>
            </a:r>
          </a:p>
        </p:txBody>
      </p:sp>
    </p:spTree>
    <p:extLst>
      <p:ext uri="{BB962C8B-B14F-4D97-AF65-F5344CB8AC3E}">
        <p14:creationId xmlns:p14="http://schemas.microsoft.com/office/powerpoint/2010/main" val="242317488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3" name="Text Placeholder 2">
            <a:extLst>
              <a:ext uri="{FF2B5EF4-FFF2-40B4-BE49-F238E27FC236}">
                <a16:creationId xmlns:a16="http://schemas.microsoft.com/office/drawing/2014/main" id="{FA8CB994-B722-30A1-5264-5205A36E659D}"/>
              </a:ext>
            </a:extLst>
          </p:cNvPr>
          <p:cNvSpPr>
            <a:spLocks noGrp="1"/>
          </p:cNvSpPr>
          <p:nvPr>
            <p:ph type="body" idx="1"/>
          </p:nvPr>
        </p:nvSpPr>
        <p:spPr>
          <a:xfrm>
            <a:off x="952500" y="2590799"/>
            <a:ext cx="7710140" cy="6996919"/>
          </a:xfrm>
        </p:spPr>
        <p:txBody>
          <a:bodyPr>
            <a:normAutofit/>
          </a:bodyPr>
          <a:lstStyle/>
          <a:p>
            <a:r>
              <a:rPr lang="en-GB" dirty="0">
                <a:effectLst/>
                <a:latin typeface="Rockwell Light" panose="02040303020102020203" pitchFamily="18" charset="0"/>
                <a:ea typeface="Calibri" panose="020F0502020204030204" pitchFamily="34" charset="0"/>
                <a:cs typeface="Times New Roman" panose="02020603050405020304" pitchFamily="18" charset="0"/>
              </a:rPr>
              <a:t>Humberside Police Right Care Right Person</a:t>
            </a:r>
          </a:p>
          <a:p>
            <a:r>
              <a:rPr lang="en-GB" b="0" i="0" dirty="0">
                <a:solidFill>
                  <a:srgbClr val="000000"/>
                </a:solidFill>
                <a:effectLst/>
                <a:latin typeface="Rockwell Light" panose="02040303020102020203" pitchFamily="18" charset="0"/>
              </a:rPr>
              <a:t>Proportion of mental health incidents to which police are deployed down </a:t>
            </a:r>
            <a:r>
              <a:rPr lang="en-GB" dirty="0">
                <a:solidFill>
                  <a:srgbClr val="000000"/>
                </a:solidFill>
                <a:effectLst/>
                <a:latin typeface="Rockwell Light" panose="02040303020102020203" pitchFamily="18" charset="0"/>
                <a:ea typeface="Calibri" panose="020F0502020204030204" pitchFamily="34" charset="0"/>
                <a:cs typeface="Times New Roman" panose="02020603050405020304" pitchFamily="18" charset="0"/>
              </a:rPr>
              <a:t>from 63% to 47% between January 2019 – April 2020 vs May 2020 – October 2021 </a:t>
            </a:r>
          </a:p>
          <a:p>
            <a:r>
              <a:rPr lang="en-GB" dirty="0">
                <a:solidFill>
                  <a:srgbClr val="000000"/>
                </a:solidFill>
                <a:effectLst/>
                <a:latin typeface="Rockwell Light" panose="02040303020102020203" pitchFamily="18" charset="0"/>
                <a:ea typeface="Calibri" panose="020F0502020204030204" pitchFamily="34" charset="0"/>
                <a:cs typeface="Times New Roman" panose="02020603050405020304" pitchFamily="18" charset="0"/>
              </a:rPr>
              <a:t>This equates to an average of 508 fewer deployments per month or monthly savings of nearly 1132 officer hours </a:t>
            </a:r>
            <a:endParaRPr lang="en-GB" dirty="0">
              <a:effectLst/>
              <a:latin typeface="Rockwell Light" panose="02040303020102020203" pitchFamily="18" charset="0"/>
              <a:ea typeface="Calibri" panose="020F0502020204030204" pitchFamily="34" charset="0"/>
              <a:cs typeface="Times New Roman" panose="02020603050405020304" pitchFamily="18" charset="0"/>
            </a:endParaRPr>
          </a:p>
        </p:txBody>
      </p:sp>
      <p:sp>
        <p:nvSpPr>
          <p:cNvPr id="2" name="TextBox 5">
            <a:extLst>
              <a:ext uri="{FF2B5EF4-FFF2-40B4-BE49-F238E27FC236}">
                <a16:creationId xmlns:a16="http://schemas.microsoft.com/office/drawing/2014/main" id="{7256A986-42DB-5632-A1EA-C441D2836990}"/>
              </a:ext>
            </a:extLst>
          </p:cNvPr>
          <p:cNvSpPr txBox="1"/>
          <p:nvPr/>
        </p:nvSpPr>
        <p:spPr>
          <a:xfrm>
            <a:off x="479824" y="-35557"/>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BEST PRACTICE</a:t>
            </a:r>
          </a:p>
        </p:txBody>
      </p:sp>
      <p:pic>
        <p:nvPicPr>
          <p:cNvPr id="5" name="Picture 4" descr="A picture containing text&#10;&#10;Description automatically generated">
            <a:extLst>
              <a:ext uri="{FF2B5EF4-FFF2-40B4-BE49-F238E27FC236}">
                <a16:creationId xmlns:a16="http://schemas.microsoft.com/office/drawing/2014/main" id="{FF243A6F-A9F0-3C2D-F8D8-64B8AC1A59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8664" y="3580656"/>
            <a:ext cx="3456382" cy="4608508"/>
          </a:xfrm>
          <a:prstGeom prst="rect">
            <a:avLst/>
          </a:prstGeom>
        </p:spPr>
      </p:pic>
    </p:spTree>
    <p:extLst>
      <p:ext uri="{BB962C8B-B14F-4D97-AF65-F5344CB8AC3E}">
        <p14:creationId xmlns:p14="http://schemas.microsoft.com/office/powerpoint/2010/main" val="53918811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7" name="Straight Connector 7"/>
          <p:cNvSpPr/>
          <p:nvPr/>
        </p:nvSpPr>
        <p:spPr>
          <a:xfrm>
            <a:off x="200250" y="1790763"/>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3" name="TextBox 5">
            <a:extLst>
              <a:ext uri="{FF2B5EF4-FFF2-40B4-BE49-F238E27FC236}">
                <a16:creationId xmlns:a16="http://schemas.microsoft.com/office/drawing/2014/main" id="{027006FC-9BB1-4AA1-004E-B5438823176C}"/>
              </a:ext>
            </a:extLst>
          </p:cNvPr>
          <p:cNvSpPr txBox="1"/>
          <p:nvPr/>
        </p:nvSpPr>
        <p:spPr>
          <a:xfrm>
            <a:off x="479824" y="-35557"/>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WHAT WE CALL FOR</a:t>
            </a:r>
          </a:p>
        </p:txBody>
      </p:sp>
      <p:pic>
        <p:nvPicPr>
          <p:cNvPr id="10" name="Picture 9" descr="A picture containing person, swimming&#10;&#10;Description automatically generated">
            <a:extLst>
              <a:ext uri="{FF2B5EF4-FFF2-40B4-BE49-F238E27FC236}">
                <a16:creationId xmlns:a16="http://schemas.microsoft.com/office/drawing/2014/main" id="{85265E25-D505-2CFC-7826-9BFF3168B7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3928" y="3107681"/>
            <a:ext cx="8183748" cy="5252738"/>
          </a:xfrm>
          <a:prstGeom prst="rect">
            <a:avLst/>
          </a:prstGeom>
        </p:spPr>
      </p:pic>
    </p:spTree>
    <p:extLst>
      <p:ext uri="{BB962C8B-B14F-4D97-AF65-F5344CB8AC3E}">
        <p14:creationId xmlns:p14="http://schemas.microsoft.com/office/powerpoint/2010/main" val="23274115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0" indent="0" defTabSz="914446">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a:p>
            <a:pPr marL="228611" indent="-228611" defTabSz="914446">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46">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sp>
        <p:nvSpPr>
          <p:cNvPr id="136" name="TextBox 5"/>
          <p:cNvSpPr txBox="1"/>
          <p:nvPr/>
        </p:nvSpPr>
        <p:spPr>
          <a:xfrm>
            <a:off x="479825" y="-1341953"/>
            <a:ext cx="12045152" cy="102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545">
              <a:defRPr b="0">
                <a:latin typeface="Rockwell Std Light"/>
                <a:ea typeface="Rockwell Std Light"/>
                <a:cs typeface="Rockwell Std Light"/>
                <a:sym typeface="Rockwell Std Light"/>
              </a:defRPr>
            </a:pPr>
            <a:r>
              <a:rPr dirty="0"/>
              <a:t>                                                                                                                  </a:t>
            </a:r>
          </a:p>
          <a:p>
            <a:pPr defTabSz="1300545">
              <a:defRPr sz="3400" b="0">
                <a:solidFill>
                  <a:srgbClr val="00AEEF"/>
                </a:solidFill>
                <a:latin typeface="Rockwell Std Light"/>
                <a:ea typeface="Rockwell Std Light"/>
                <a:cs typeface="Rockwell Std Light"/>
                <a:sym typeface="Rockwell Std Light"/>
              </a:defRPr>
            </a:pPr>
            <a:r>
              <a:rPr sz="3401" dirty="0"/>
              <a:t>                                                                  </a:t>
            </a:r>
          </a:p>
        </p:txBody>
      </p:sp>
      <p:sp>
        <p:nvSpPr>
          <p:cNvPr id="137" name="Straight Connector 7"/>
          <p:cNvSpPr/>
          <p:nvPr/>
        </p:nvSpPr>
        <p:spPr>
          <a:xfrm flipV="1">
            <a:off x="1" y="3336960"/>
            <a:ext cx="13004800" cy="21494"/>
          </a:xfrm>
          <a:prstGeom prst="line">
            <a:avLst/>
          </a:prstGeom>
          <a:ln w="25400">
            <a:solidFill>
              <a:srgbClr val="002060"/>
            </a:solidFill>
          </a:ln>
        </p:spPr>
        <p:txBody>
          <a:bodyPr lIns="65023" tIns="65023" rIns="65023" bIns="65023"/>
          <a:lstStyle/>
          <a:p>
            <a:pPr algn="l" defTabSz="1300545">
              <a:defRPr b="0">
                <a:latin typeface="Calibri"/>
                <a:ea typeface="Calibri"/>
                <a:cs typeface="Calibri"/>
                <a:sym typeface="Calibri"/>
              </a:defRPr>
            </a:pPr>
            <a:endParaRPr/>
          </a:p>
        </p:txBody>
      </p:sp>
      <p:sp>
        <p:nvSpPr>
          <p:cNvPr id="13" name="TextBox 12">
            <a:extLst>
              <a:ext uri="{FF2B5EF4-FFF2-40B4-BE49-F238E27FC236}">
                <a16:creationId xmlns:a16="http://schemas.microsoft.com/office/drawing/2014/main" id="{E1FDF155-344F-4F3B-8819-98C1A12368A6}"/>
              </a:ext>
            </a:extLst>
          </p:cNvPr>
          <p:cNvSpPr txBox="1"/>
          <p:nvPr/>
        </p:nvSpPr>
        <p:spPr>
          <a:xfrm>
            <a:off x="1821880" y="4523732"/>
            <a:ext cx="8784976"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300545">
              <a:defRPr sz="3800" b="0">
                <a:solidFill>
                  <a:srgbClr val="00AEEF"/>
                </a:solidFill>
                <a:latin typeface="Rockwell Std Light"/>
                <a:ea typeface="Rockwell Std Light"/>
                <a:cs typeface="Rockwell Std Light"/>
                <a:sym typeface="Rockwell Std Light"/>
              </a:defRPr>
            </a:pPr>
            <a:r>
              <a:rPr lang="en-GB" sz="6000" dirty="0"/>
              <a:t>1. THE CHALLENGE     </a:t>
            </a:r>
          </a:p>
        </p:txBody>
      </p:sp>
      <p:pic>
        <p:nvPicPr>
          <p:cNvPr id="2" name="Picture 1">
            <a:extLst>
              <a:ext uri="{FF2B5EF4-FFF2-40B4-BE49-F238E27FC236}">
                <a16:creationId xmlns:a16="http://schemas.microsoft.com/office/drawing/2014/main" id="{B068C258-704B-4C74-B60A-DC6E525FD51D}"/>
              </a:ext>
            </a:extLst>
          </p:cNvPr>
          <p:cNvPicPr>
            <a:picLocks noChangeAspect="1"/>
          </p:cNvPicPr>
          <p:nvPr/>
        </p:nvPicPr>
        <p:blipFill>
          <a:blip r:embed="rId3"/>
          <a:stretch>
            <a:fillRect/>
          </a:stretch>
        </p:blipFill>
        <p:spPr>
          <a:xfrm>
            <a:off x="-1" y="1783744"/>
            <a:ext cx="13004802" cy="6750544"/>
          </a:xfrm>
          <a:prstGeom prst="rect">
            <a:avLst/>
          </a:prstGeom>
        </p:spPr>
      </p:pic>
    </p:spTree>
    <p:extLst>
      <p:ext uri="{BB962C8B-B14F-4D97-AF65-F5344CB8AC3E}">
        <p14:creationId xmlns:p14="http://schemas.microsoft.com/office/powerpoint/2010/main" val="41149922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TRADITIONAL CRIME IS DOWN 75%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pic>
        <p:nvPicPr>
          <p:cNvPr id="3" name="Picture 2">
            <a:extLst>
              <a:ext uri="{FF2B5EF4-FFF2-40B4-BE49-F238E27FC236}">
                <a16:creationId xmlns:a16="http://schemas.microsoft.com/office/drawing/2014/main" id="{42B04FA8-D592-437F-A090-C0EC33A6D93E}"/>
              </a:ext>
            </a:extLst>
          </p:cNvPr>
          <p:cNvPicPr>
            <a:picLocks noChangeAspect="1"/>
          </p:cNvPicPr>
          <p:nvPr/>
        </p:nvPicPr>
        <p:blipFill>
          <a:blip r:embed="rId4"/>
          <a:stretch>
            <a:fillRect/>
          </a:stretch>
        </p:blipFill>
        <p:spPr>
          <a:xfrm>
            <a:off x="1533848" y="3036364"/>
            <a:ext cx="9621593" cy="6087325"/>
          </a:xfrm>
          <a:prstGeom prst="rect">
            <a:avLst/>
          </a:prstGeom>
        </p:spPr>
      </p:pic>
    </p:spTree>
    <p:extLst>
      <p:ext uri="{BB962C8B-B14F-4D97-AF65-F5344CB8AC3E}">
        <p14:creationId xmlns:p14="http://schemas.microsoft.com/office/powerpoint/2010/main" val="270882356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pie chart&#10;&#10;Description automatically generated">
            <a:extLst>
              <a:ext uri="{FF2B5EF4-FFF2-40B4-BE49-F238E27FC236}">
                <a16:creationId xmlns:a16="http://schemas.microsoft.com/office/drawing/2014/main" id="{AA7F7110-529A-DEDD-F36A-C80B29B32E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17" t="3936" r="7926" b="14607"/>
          <a:stretch/>
        </p:blipFill>
        <p:spPr>
          <a:xfrm>
            <a:off x="5617379" y="2755021"/>
            <a:ext cx="6915158" cy="6286501"/>
          </a:xfrm>
          <a:prstGeom prst="rect">
            <a:avLst/>
          </a:prstGeom>
        </p:spPr>
      </p:pic>
      <p:sp>
        <p:nvSpPr>
          <p:cNvPr id="134" name="Demand on policing has changed considerably in recent years…"/>
          <p:cNvSpPr txBox="1">
            <a:spLocks noGrp="1"/>
          </p:cNvSpPr>
          <p:nvPr>
            <p:ph type="body" idx="1"/>
          </p:nvPr>
        </p:nvSpPr>
        <p:spPr>
          <a:prstGeom prst="rect">
            <a:avLst/>
          </a:prstGeom>
        </p:spPr>
        <p:txBody>
          <a:bodyPr>
            <a:normAutofit/>
          </a:bodyPr>
          <a:lstStyle/>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4"/>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TECHNOLOGY</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8" name="TextBox 7">
            <a:extLst>
              <a:ext uri="{FF2B5EF4-FFF2-40B4-BE49-F238E27FC236}">
                <a16:creationId xmlns:a16="http://schemas.microsoft.com/office/drawing/2014/main" id="{F3902F31-3BE5-47B7-B9A4-1221B1390736}"/>
              </a:ext>
            </a:extLst>
          </p:cNvPr>
          <p:cNvSpPr txBox="1"/>
          <p:nvPr/>
        </p:nvSpPr>
        <p:spPr>
          <a:xfrm>
            <a:off x="727841" y="3982826"/>
            <a:ext cx="5222980" cy="3807774"/>
          </a:xfrm>
          <a:prstGeom prst="rect">
            <a:avLst/>
          </a:prstGeom>
          <a:noFill/>
        </p:spPr>
        <p:txBody>
          <a:bodyPr wrap="square" lIns="130048" tIns="65024" rIns="130048" bIns="65024" rtlCol="0" anchor="t">
            <a:spAutoFit/>
          </a:bodyPr>
          <a:lstStyle/>
          <a:p>
            <a:r>
              <a:rPr lang="en-GB" sz="3413" b="0" dirty="0">
                <a:latin typeface="Rockwell Light" panose="02040303020102020203" pitchFamily="18" charset="0"/>
              </a:rPr>
              <a:t>Fraud and cyber crime offences made up 60% of crime in 2021/22, the most common type of crime experienced by people in England and Wales.</a:t>
            </a:r>
          </a:p>
        </p:txBody>
      </p:sp>
    </p:spTree>
    <p:extLst>
      <p:ext uri="{BB962C8B-B14F-4D97-AF65-F5344CB8AC3E}">
        <p14:creationId xmlns:p14="http://schemas.microsoft.com/office/powerpoint/2010/main" val="402893206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3"/>
          <a:stretch>
            <a:fillRect/>
          </a:stretch>
        </p:blipFill>
        <p:spPr>
          <a:xfrm>
            <a:off x="289270" y="20733"/>
            <a:ext cx="3741866" cy="1784583"/>
          </a:xfrm>
          <a:prstGeom prst="rect">
            <a:avLst/>
          </a:prstGeom>
          <a:ln w="12700">
            <a:miter lim="400000"/>
          </a:ln>
        </p:spPr>
      </p:pic>
      <p:sp>
        <p:nvSpPr>
          <p:cNvPr id="136" name="TextBox 5"/>
          <p:cNvSpPr txBox="1"/>
          <p:nvPr/>
        </p:nvSpPr>
        <p:spPr>
          <a:xfrm>
            <a:off x="479824" y="-35557"/>
            <a:ext cx="12045152" cy="1608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ENVIRONMENT </a:t>
            </a:r>
            <a:endParaRPr dirty="0"/>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pic>
        <p:nvPicPr>
          <p:cNvPr id="2" name="Picture 1">
            <a:extLst>
              <a:ext uri="{FF2B5EF4-FFF2-40B4-BE49-F238E27FC236}">
                <a16:creationId xmlns:a16="http://schemas.microsoft.com/office/drawing/2014/main" id="{0234F289-BAB5-4384-8E27-B06D3C0CFF07}"/>
              </a:ext>
            </a:extLst>
          </p:cNvPr>
          <p:cNvPicPr>
            <a:picLocks noChangeAspect="1"/>
          </p:cNvPicPr>
          <p:nvPr/>
        </p:nvPicPr>
        <p:blipFill>
          <a:blip r:embed="rId4"/>
          <a:stretch>
            <a:fillRect/>
          </a:stretch>
        </p:blipFill>
        <p:spPr>
          <a:xfrm>
            <a:off x="309712" y="2721783"/>
            <a:ext cx="5734315" cy="3225552"/>
          </a:xfrm>
          <a:prstGeom prst="rect">
            <a:avLst/>
          </a:prstGeom>
        </p:spPr>
      </p:pic>
      <p:pic>
        <p:nvPicPr>
          <p:cNvPr id="3" name="Picture 2">
            <a:extLst>
              <a:ext uri="{FF2B5EF4-FFF2-40B4-BE49-F238E27FC236}">
                <a16:creationId xmlns:a16="http://schemas.microsoft.com/office/drawing/2014/main" id="{BC4E07E4-27AD-4E8D-886E-39D186CD066D}"/>
              </a:ext>
            </a:extLst>
          </p:cNvPr>
          <p:cNvPicPr>
            <a:picLocks noChangeAspect="1"/>
          </p:cNvPicPr>
          <p:nvPr/>
        </p:nvPicPr>
        <p:blipFill>
          <a:blip r:embed="rId5"/>
          <a:stretch>
            <a:fillRect/>
          </a:stretch>
        </p:blipFill>
        <p:spPr>
          <a:xfrm>
            <a:off x="6695676" y="2721783"/>
            <a:ext cx="5829300" cy="3283075"/>
          </a:xfrm>
          <a:prstGeom prst="rect">
            <a:avLst/>
          </a:prstGeom>
        </p:spPr>
      </p:pic>
      <p:pic>
        <p:nvPicPr>
          <p:cNvPr id="4" name="Picture 3">
            <a:extLst>
              <a:ext uri="{FF2B5EF4-FFF2-40B4-BE49-F238E27FC236}">
                <a16:creationId xmlns:a16="http://schemas.microsoft.com/office/drawing/2014/main" id="{86C1A5C5-F2DE-40D6-AD2E-A5E5189D0A1E}"/>
              </a:ext>
            </a:extLst>
          </p:cNvPr>
          <p:cNvPicPr>
            <a:picLocks noChangeAspect="1"/>
          </p:cNvPicPr>
          <p:nvPr/>
        </p:nvPicPr>
        <p:blipFill>
          <a:blip r:embed="rId6"/>
          <a:stretch>
            <a:fillRect/>
          </a:stretch>
        </p:blipFill>
        <p:spPr>
          <a:xfrm>
            <a:off x="443645" y="6146724"/>
            <a:ext cx="5734315" cy="3437208"/>
          </a:xfrm>
          <a:prstGeom prst="rect">
            <a:avLst/>
          </a:prstGeom>
        </p:spPr>
      </p:pic>
      <p:pic>
        <p:nvPicPr>
          <p:cNvPr id="5" name="Picture 4">
            <a:extLst>
              <a:ext uri="{FF2B5EF4-FFF2-40B4-BE49-F238E27FC236}">
                <a16:creationId xmlns:a16="http://schemas.microsoft.com/office/drawing/2014/main" id="{E9DF8542-2951-40D5-8342-960EE3567F02}"/>
              </a:ext>
            </a:extLst>
          </p:cNvPr>
          <p:cNvPicPr>
            <a:picLocks noChangeAspect="1"/>
          </p:cNvPicPr>
          <p:nvPr/>
        </p:nvPicPr>
        <p:blipFill>
          <a:blip r:embed="rId7"/>
          <a:stretch>
            <a:fillRect/>
          </a:stretch>
        </p:blipFill>
        <p:spPr>
          <a:xfrm>
            <a:off x="6731855" y="6116284"/>
            <a:ext cx="5829300" cy="3437208"/>
          </a:xfrm>
          <a:prstGeom prst="rect">
            <a:avLst/>
          </a:prstGeom>
        </p:spPr>
      </p:pic>
    </p:spTree>
    <p:extLst>
      <p:ext uri="{BB962C8B-B14F-4D97-AF65-F5344CB8AC3E}">
        <p14:creationId xmlns:p14="http://schemas.microsoft.com/office/powerpoint/2010/main" val="40578120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49" name="TextBox 5"/>
          <p:cNvSpPr txBox="1"/>
          <p:nvPr/>
        </p:nvSpPr>
        <p:spPr>
          <a:xfrm>
            <a:off x="651247" y="-19313"/>
            <a:ext cx="11702306" cy="2187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endParaRPr dirty="0"/>
          </a:p>
          <a:p>
            <a:pPr algn="r" defTabSz="1300480">
              <a:defRPr sz="3800" b="0">
                <a:solidFill>
                  <a:srgbClr val="00AEEF"/>
                </a:solidFill>
                <a:latin typeface="Rockwell Std Light"/>
                <a:ea typeface="Rockwell Std Light"/>
                <a:cs typeface="Rockwell Std Light"/>
                <a:sym typeface="Rockwell Std Light"/>
              </a:defRPr>
            </a:pPr>
            <a:r>
              <a:rPr dirty="0"/>
              <a:t> </a:t>
            </a:r>
            <a:r>
              <a:rPr lang="en-GB" dirty="0"/>
              <a:t>SOCIETY </a:t>
            </a:r>
            <a:endParaRPr dirty="0"/>
          </a:p>
        </p:txBody>
      </p:sp>
      <p:sp>
        <p:nvSpPr>
          <p:cNvPr id="150"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51" name="TextBox 8"/>
          <p:cNvSpPr txBox="1"/>
          <p:nvPr/>
        </p:nvSpPr>
        <p:spPr>
          <a:xfrm>
            <a:off x="996934" y="3230403"/>
            <a:ext cx="10707291" cy="14617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3" tIns="65023" rIns="65023" bIns="65023">
            <a:spAutoFit/>
          </a:bodyPr>
          <a:lstStyle/>
          <a:p>
            <a:pPr algn="l" defTabSz="457200">
              <a:lnSpc>
                <a:spcPct val="115000"/>
              </a:lnSpc>
              <a:defRPr b="0">
                <a:uFill>
                  <a:solidFill>
                    <a:srgbClr val="000000"/>
                  </a:solidFill>
                </a:uFill>
                <a:latin typeface="Arial"/>
                <a:ea typeface="Arial"/>
                <a:cs typeface="Arial"/>
                <a:sym typeface="Arial"/>
              </a:defRPr>
            </a:pPr>
            <a:endParaRPr/>
          </a:p>
          <a:p>
            <a:pPr algn="l" defTabSz="457200">
              <a:lnSpc>
                <a:spcPct val="115000"/>
              </a:lnSpc>
              <a:defRPr sz="2100" b="0">
                <a:uFill>
                  <a:solidFill>
                    <a:srgbClr val="000000"/>
                  </a:solidFill>
                </a:uFill>
                <a:latin typeface="Arial"/>
                <a:ea typeface="Arial"/>
                <a:cs typeface="Arial"/>
                <a:sym typeface="Arial"/>
              </a:defRPr>
            </a:pPr>
            <a:endParaRPr/>
          </a:p>
          <a:p>
            <a:pPr algn="just" defTabSz="457200">
              <a:lnSpc>
                <a:spcPct val="115000"/>
              </a:lnSpc>
              <a:defRPr sz="1500" b="0">
                <a:uFill>
                  <a:solidFill>
                    <a:srgbClr val="000000"/>
                  </a:solidFill>
                </a:uFill>
                <a:latin typeface="Arial"/>
                <a:ea typeface="Arial"/>
                <a:cs typeface="Arial"/>
                <a:sym typeface="Arial"/>
              </a:defRPr>
            </a:pPr>
            <a:endParaRPr/>
          </a:p>
          <a:p>
            <a:pPr algn="just" defTabSz="457200">
              <a:lnSpc>
                <a:spcPct val="115000"/>
              </a:lnSpc>
              <a:defRPr sz="1100" b="0">
                <a:uFill>
                  <a:solidFill>
                    <a:srgbClr val="000000"/>
                  </a:solidFill>
                </a:uFill>
                <a:latin typeface="Calibri"/>
                <a:ea typeface="Calibri"/>
                <a:cs typeface="Calibri"/>
                <a:sym typeface="Calibri"/>
              </a:defRPr>
            </a:pPr>
            <a:endParaRPr/>
          </a:p>
        </p:txBody>
      </p:sp>
      <p:sp>
        <p:nvSpPr>
          <p:cNvPr id="8" name="TextBox 7">
            <a:extLst>
              <a:ext uri="{FF2B5EF4-FFF2-40B4-BE49-F238E27FC236}">
                <a16:creationId xmlns:a16="http://schemas.microsoft.com/office/drawing/2014/main" id="{B9D1F33C-9C3B-409C-AE3D-8478BACB769A}"/>
              </a:ext>
            </a:extLst>
          </p:cNvPr>
          <p:cNvSpPr txBox="1"/>
          <p:nvPr/>
        </p:nvSpPr>
        <p:spPr>
          <a:xfrm>
            <a:off x="0" y="3294518"/>
            <a:ext cx="7272808" cy="461665"/>
          </a:xfrm>
          <a:prstGeom prst="rect">
            <a:avLst/>
          </a:prstGeom>
          <a:noFill/>
        </p:spPr>
        <p:txBody>
          <a:bodyPr wrap="square" rtlCol="0">
            <a:spAutoFit/>
          </a:bodyPr>
          <a:lstStyle/>
          <a:p>
            <a:r>
              <a:rPr lang="en-GB" sz="2400" dirty="0">
                <a:latin typeface="Rockwell Light" panose="02040303020102020203" pitchFamily="18" charset="0"/>
                <a:cs typeface="Arial" panose="020B0604020202020204" pitchFamily="34" charset="0"/>
              </a:rPr>
              <a:t>Mental health incidents </a:t>
            </a:r>
          </a:p>
        </p:txBody>
      </p:sp>
      <p:pic>
        <p:nvPicPr>
          <p:cNvPr id="9" name="Picture 8">
            <a:extLst>
              <a:ext uri="{FF2B5EF4-FFF2-40B4-BE49-F238E27FC236}">
                <a16:creationId xmlns:a16="http://schemas.microsoft.com/office/drawing/2014/main" id="{7D8FE476-C5C0-4663-8BFE-A5DFDA5CDB1C}"/>
              </a:ext>
            </a:extLst>
          </p:cNvPr>
          <p:cNvPicPr>
            <a:picLocks noChangeAspect="1"/>
          </p:cNvPicPr>
          <p:nvPr/>
        </p:nvPicPr>
        <p:blipFill>
          <a:blip r:embed="rId4"/>
          <a:stretch>
            <a:fillRect/>
          </a:stretch>
        </p:blipFill>
        <p:spPr>
          <a:xfrm>
            <a:off x="2829992" y="4084713"/>
            <a:ext cx="7272808" cy="4680520"/>
          </a:xfrm>
          <a:prstGeom prst="rect">
            <a:avLst/>
          </a:prstGeom>
        </p:spPr>
      </p:pic>
    </p:spTree>
    <p:extLst>
      <p:ext uri="{BB962C8B-B14F-4D97-AF65-F5344CB8AC3E}">
        <p14:creationId xmlns:p14="http://schemas.microsoft.com/office/powerpoint/2010/main" val="103492841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4" descr="Picture 4"/>
          <p:cNvPicPr>
            <a:picLocks noChangeAspect="1"/>
          </p:cNvPicPr>
          <p:nvPr/>
        </p:nvPicPr>
        <p:blipFill>
          <a:blip r:embed="rId3"/>
          <a:stretch>
            <a:fillRect/>
          </a:stretch>
        </p:blipFill>
        <p:spPr>
          <a:xfrm>
            <a:off x="200250" y="165876"/>
            <a:ext cx="3741866" cy="1784583"/>
          </a:xfrm>
          <a:prstGeom prst="rect">
            <a:avLst/>
          </a:prstGeom>
          <a:ln w="12700">
            <a:miter lim="400000"/>
          </a:ln>
        </p:spPr>
      </p:pic>
      <p:sp>
        <p:nvSpPr>
          <p:cNvPr id="149" name="TextBox 5"/>
          <p:cNvSpPr txBox="1"/>
          <p:nvPr/>
        </p:nvSpPr>
        <p:spPr>
          <a:xfrm>
            <a:off x="651247" y="-19313"/>
            <a:ext cx="11702306" cy="2187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endParaRPr dirty="0"/>
          </a:p>
          <a:p>
            <a:pPr algn="r" defTabSz="1300480">
              <a:defRPr sz="3800" b="0">
                <a:solidFill>
                  <a:srgbClr val="00AEEF"/>
                </a:solidFill>
                <a:latin typeface="Rockwell Std Light"/>
                <a:ea typeface="Rockwell Std Light"/>
                <a:cs typeface="Rockwell Std Light"/>
                <a:sym typeface="Rockwell Std Light"/>
              </a:defRPr>
            </a:pPr>
            <a:r>
              <a:rPr dirty="0"/>
              <a:t> </a:t>
            </a:r>
            <a:r>
              <a:rPr lang="en-GB" dirty="0"/>
              <a:t>SOCIETY </a:t>
            </a:r>
            <a:endParaRPr dirty="0"/>
          </a:p>
        </p:txBody>
      </p:sp>
      <p:sp>
        <p:nvSpPr>
          <p:cNvPr id="150"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51" name="TextBox 8"/>
          <p:cNvSpPr txBox="1"/>
          <p:nvPr/>
        </p:nvSpPr>
        <p:spPr>
          <a:xfrm>
            <a:off x="996934" y="3230403"/>
            <a:ext cx="10707291" cy="146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algn="l" defTabSz="457200">
              <a:lnSpc>
                <a:spcPct val="115000"/>
              </a:lnSpc>
              <a:defRPr b="0">
                <a:uFill>
                  <a:solidFill>
                    <a:srgbClr val="000000"/>
                  </a:solidFill>
                </a:uFill>
                <a:latin typeface="Arial"/>
                <a:ea typeface="Arial"/>
                <a:cs typeface="Arial"/>
                <a:sym typeface="Arial"/>
              </a:defRPr>
            </a:pPr>
            <a:endParaRPr/>
          </a:p>
          <a:p>
            <a:pPr algn="l" defTabSz="457200">
              <a:lnSpc>
                <a:spcPct val="115000"/>
              </a:lnSpc>
              <a:defRPr sz="2100" b="0">
                <a:uFill>
                  <a:solidFill>
                    <a:srgbClr val="000000"/>
                  </a:solidFill>
                </a:uFill>
                <a:latin typeface="Arial"/>
                <a:ea typeface="Arial"/>
                <a:cs typeface="Arial"/>
                <a:sym typeface="Arial"/>
              </a:defRPr>
            </a:pPr>
            <a:endParaRPr/>
          </a:p>
          <a:p>
            <a:pPr algn="just" defTabSz="457200">
              <a:lnSpc>
                <a:spcPct val="115000"/>
              </a:lnSpc>
              <a:defRPr sz="1500" b="0">
                <a:uFill>
                  <a:solidFill>
                    <a:srgbClr val="000000"/>
                  </a:solidFill>
                </a:uFill>
                <a:latin typeface="Arial"/>
                <a:ea typeface="Arial"/>
                <a:cs typeface="Arial"/>
                <a:sym typeface="Arial"/>
              </a:defRPr>
            </a:pPr>
            <a:endParaRPr/>
          </a:p>
          <a:p>
            <a:pPr algn="just" defTabSz="457200">
              <a:lnSpc>
                <a:spcPct val="115000"/>
              </a:lnSpc>
              <a:defRPr sz="1100" b="0">
                <a:uFill>
                  <a:solidFill>
                    <a:srgbClr val="000000"/>
                  </a:solidFill>
                </a:uFill>
                <a:latin typeface="Calibri"/>
                <a:ea typeface="Calibri"/>
                <a:cs typeface="Calibri"/>
                <a:sym typeface="Calibri"/>
              </a:defRPr>
            </a:pPr>
            <a:endParaRPr/>
          </a:p>
        </p:txBody>
      </p:sp>
      <p:pic>
        <p:nvPicPr>
          <p:cNvPr id="2" name="Picture 1">
            <a:extLst>
              <a:ext uri="{FF2B5EF4-FFF2-40B4-BE49-F238E27FC236}">
                <a16:creationId xmlns:a16="http://schemas.microsoft.com/office/drawing/2014/main" id="{A9DC308B-963E-48E0-9120-3E5850EBC6C3}"/>
              </a:ext>
            </a:extLst>
          </p:cNvPr>
          <p:cNvPicPr>
            <a:picLocks noChangeAspect="1"/>
          </p:cNvPicPr>
          <p:nvPr/>
        </p:nvPicPr>
        <p:blipFill>
          <a:blip r:embed="rId4"/>
          <a:stretch>
            <a:fillRect/>
          </a:stretch>
        </p:blipFill>
        <p:spPr>
          <a:xfrm>
            <a:off x="1965896" y="3961260"/>
            <a:ext cx="8496944" cy="4875980"/>
          </a:xfrm>
          <a:prstGeom prst="rect">
            <a:avLst/>
          </a:prstGeom>
        </p:spPr>
      </p:pic>
      <p:sp>
        <p:nvSpPr>
          <p:cNvPr id="8" name="TextBox 7">
            <a:extLst>
              <a:ext uri="{FF2B5EF4-FFF2-40B4-BE49-F238E27FC236}">
                <a16:creationId xmlns:a16="http://schemas.microsoft.com/office/drawing/2014/main" id="{B9D1F33C-9C3B-409C-AE3D-8478BACB769A}"/>
              </a:ext>
            </a:extLst>
          </p:cNvPr>
          <p:cNvSpPr txBox="1"/>
          <p:nvPr/>
        </p:nvSpPr>
        <p:spPr>
          <a:xfrm>
            <a:off x="305712" y="3134166"/>
            <a:ext cx="7272808" cy="461665"/>
          </a:xfrm>
          <a:prstGeom prst="rect">
            <a:avLst/>
          </a:prstGeom>
          <a:noFill/>
        </p:spPr>
        <p:txBody>
          <a:bodyPr wrap="square" rtlCol="0">
            <a:spAutoFit/>
          </a:bodyPr>
          <a:lstStyle/>
          <a:p>
            <a:r>
              <a:rPr lang="en-GB" sz="2400" dirty="0">
                <a:latin typeface="Rockwell Light" panose="02040303020102020203" pitchFamily="18" charset="0"/>
                <a:cs typeface="Arial" panose="020B0604020202020204" pitchFamily="34" charset="0"/>
              </a:rPr>
              <a:t>Missing persons incidents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4" descr="Picture 4"/>
          <p:cNvPicPr>
            <a:picLocks noChangeAspect="1"/>
          </p:cNvPicPr>
          <p:nvPr/>
        </p:nvPicPr>
        <p:blipFill>
          <a:blip r:embed="rId2"/>
          <a:stretch>
            <a:fillRect/>
          </a:stretch>
        </p:blipFill>
        <p:spPr>
          <a:xfrm>
            <a:off x="200250" y="165876"/>
            <a:ext cx="3741866" cy="1784583"/>
          </a:xfrm>
          <a:prstGeom prst="rect">
            <a:avLst/>
          </a:prstGeom>
          <a:ln w="12700">
            <a:miter lim="400000"/>
          </a:ln>
        </p:spPr>
      </p:pic>
      <p:sp>
        <p:nvSpPr>
          <p:cNvPr id="149" name="TextBox 5"/>
          <p:cNvSpPr txBox="1"/>
          <p:nvPr/>
        </p:nvSpPr>
        <p:spPr>
          <a:xfrm>
            <a:off x="651247" y="-19313"/>
            <a:ext cx="11702306" cy="2187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endParaRPr dirty="0"/>
          </a:p>
          <a:p>
            <a:pPr algn="r" defTabSz="1300480">
              <a:defRPr sz="3800" b="0">
                <a:solidFill>
                  <a:srgbClr val="00AEEF"/>
                </a:solidFill>
                <a:latin typeface="Rockwell Std Light"/>
                <a:ea typeface="Rockwell Std Light"/>
                <a:cs typeface="Rockwell Std Light"/>
                <a:sym typeface="Rockwell Std Light"/>
              </a:defRPr>
            </a:pPr>
            <a:r>
              <a:rPr lang="en-GB" dirty="0"/>
              <a:t> SOCIETY </a:t>
            </a:r>
          </a:p>
        </p:txBody>
      </p:sp>
      <p:sp>
        <p:nvSpPr>
          <p:cNvPr id="150"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
        <p:nvSpPr>
          <p:cNvPr id="151" name="TextBox 8"/>
          <p:cNvSpPr txBox="1"/>
          <p:nvPr/>
        </p:nvSpPr>
        <p:spPr>
          <a:xfrm>
            <a:off x="957784" y="3230402"/>
            <a:ext cx="10707291" cy="146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algn="l" defTabSz="457200">
              <a:lnSpc>
                <a:spcPct val="115000"/>
              </a:lnSpc>
              <a:defRPr b="0">
                <a:uFill>
                  <a:solidFill>
                    <a:srgbClr val="000000"/>
                  </a:solidFill>
                </a:uFill>
                <a:latin typeface="Arial"/>
                <a:ea typeface="Arial"/>
                <a:cs typeface="Arial"/>
                <a:sym typeface="Arial"/>
              </a:defRPr>
            </a:pPr>
            <a:endParaRPr/>
          </a:p>
          <a:p>
            <a:pPr algn="l" defTabSz="457200">
              <a:lnSpc>
                <a:spcPct val="115000"/>
              </a:lnSpc>
              <a:defRPr sz="2100" b="0">
                <a:uFill>
                  <a:solidFill>
                    <a:srgbClr val="000000"/>
                  </a:solidFill>
                </a:uFill>
                <a:latin typeface="Arial"/>
                <a:ea typeface="Arial"/>
                <a:cs typeface="Arial"/>
                <a:sym typeface="Arial"/>
              </a:defRPr>
            </a:pPr>
            <a:endParaRPr/>
          </a:p>
          <a:p>
            <a:pPr algn="just" defTabSz="457200">
              <a:lnSpc>
                <a:spcPct val="115000"/>
              </a:lnSpc>
              <a:defRPr sz="1500" b="0">
                <a:uFill>
                  <a:solidFill>
                    <a:srgbClr val="000000"/>
                  </a:solidFill>
                </a:uFill>
                <a:latin typeface="Arial"/>
                <a:ea typeface="Arial"/>
                <a:cs typeface="Arial"/>
                <a:sym typeface="Arial"/>
              </a:defRPr>
            </a:pPr>
            <a:endParaRPr/>
          </a:p>
          <a:p>
            <a:pPr algn="just" defTabSz="457200">
              <a:lnSpc>
                <a:spcPct val="115000"/>
              </a:lnSpc>
              <a:defRPr sz="1100" b="0">
                <a:uFill>
                  <a:solidFill>
                    <a:srgbClr val="000000"/>
                  </a:solidFill>
                </a:uFill>
                <a:latin typeface="Calibri"/>
                <a:ea typeface="Calibri"/>
                <a:cs typeface="Calibri"/>
                <a:sym typeface="Calibri"/>
              </a:defRPr>
            </a:pPr>
            <a:endParaRPr/>
          </a:p>
        </p:txBody>
      </p:sp>
      <p:graphicFrame>
        <p:nvGraphicFramePr>
          <p:cNvPr id="10" name="Chart 9">
            <a:extLst>
              <a:ext uri="{FF2B5EF4-FFF2-40B4-BE49-F238E27FC236}">
                <a16:creationId xmlns:a16="http://schemas.microsoft.com/office/drawing/2014/main" id="{06A63BE8-7005-4442-BAEC-CFD0D006575C}"/>
              </a:ext>
            </a:extLst>
          </p:cNvPr>
          <p:cNvGraphicFramePr>
            <a:graphicFrameLocks/>
          </p:cNvGraphicFramePr>
          <p:nvPr>
            <p:extLst>
              <p:ext uri="{D42A27DB-BD31-4B8C-83A1-F6EECF244321}">
                <p14:modId xmlns:p14="http://schemas.microsoft.com/office/powerpoint/2010/main" val="3160288443"/>
              </p:ext>
            </p:extLst>
          </p:nvPr>
        </p:nvGraphicFramePr>
        <p:xfrm>
          <a:off x="2390138" y="3230402"/>
          <a:ext cx="8936797" cy="582286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5ADA9E99-6E53-491E-A799-50E881EE8449}"/>
              </a:ext>
            </a:extLst>
          </p:cNvPr>
          <p:cNvSpPr txBox="1"/>
          <p:nvPr/>
        </p:nvSpPr>
        <p:spPr>
          <a:xfrm>
            <a:off x="-194344" y="2999570"/>
            <a:ext cx="7272808" cy="461665"/>
          </a:xfrm>
          <a:prstGeom prst="rect">
            <a:avLst/>
          </a:prstGeom>
          <a:noFill/>
        </p:spPr>
        <p:txBody>
          <a:bodyPr wrap="square" rtlCol="0">
            <a:spAutoFit/>
          </a:bodyPr>
          <a:lstStyle/>
          <a:p>
            <a:r>
              <a:rPr lang="en-GB" dirty="0">
                <a:latin typeface="Rockwell Light" panose="02040303020102020203" pitchFamily="18" charset="0"/>
                <a:cs typeface="Arial" panose="020B0604020202020204" pitchFamily="34" charset="0"/>
              </a:rPr>
              <a:t>Recorded sexual offences </a:t>
            </a:r>
            <a:r>
              <a:rPr lang="en-GB" sz="2400" dirty="0">
                <a:latin typeface="Rockwell Light" panose="02040303020102020203" pitchFamily="18" charset="0"/>
                <a:cs typeface="Arial" panose="020B0604020202020204" pitchFamily="34" charset="0"/>
              </a:rPr>
              <a:t> </a:t>
            </a:r>
          </a:p>
        </p:txBody>
      </p:sp>
    </p:spTree>
    <p:extLst>
      <p:ext uri="{BB962C8B-B14F-4D97-AF65-F5344CB8AC3E}">
        <p14:creationId xmlns:p14="http://schemas.microsoft.com/office/powerpoint/2010/main" val="29857347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emand on policing has changed considerably in recent years…"/>
          <p:cNvSpPr txBox="1">
            <a:spLocks noGrp="1"/>
          </p:cNvSpPr>
          <p:nvPr>
            <p:ph type="body" idx="1"/>
          </p:nvPr>
        </p:nvSpPr>
        <p:spPr>
          <a:prstGeom prst="rect">
            <a:avLst/>
          </a:prstGeom>
        </p:spPr>
        <p:txBody>
          <a:bodyPr>
            <a:normAutofit/>
          </a:bodyPr>
          <a:lstStyle/>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514350" indent="-514350" defTabSz="914400">
              <a:lnSpc>
                <a:spcPct val="90000"/>
              </a:lnSpc>
              <a:spcBef>
                <a:spcPts val="1000"/>
              </a:spcBef>
              <a:buSzPct val="100000"/>
              <a:buFont typeface="+mj-lt"/>
              <a:buAutoNum type="arabicPeriod"/>
              <a:defRPr sz="2700">
                <a:solidFill>
                  <a:srgbClr val="404040"/>
                </a:solidFill>
                <a:latin typeface="Arial"/>
                <a:ea typeface="Arial"/>
                <a:cs typeface="Arial"/>
                <a:sym typeface="Arial"/>
              </a:defRPr>
            </a:pPr>
            <a:r>
              <a:rPr lang="en-GB" sz="2800" dirty="0">
                <a:latin typeface="Rockwell Light" panose="02040303020102020203" pitchFamily="18" charset="0"/>
              </a:rPr>
              <a:t>There is a </a:t>
            </a:r>
            <a:r>
              <a:rPr lang="en-GB" sz="2800" u="sng" dirty="0">
                <a:latin typeface="Rockwell Light" panose="02040303020102020203" pitchFamily="18" charset="0"/>
              </a:rPr>
              <a:t>capacity challenge: </a:t>
            </a:r>
            <a:r>
              <a:rPr lang="en-GB" sz="2800" dirty="0">
                <a:latin typeface="Rockwell Light" panose="02040303020102020203" pitchFamily="18" charset="0"/>
              </a:rPr>
              <a:t>the police on their own cannot successfully tackle the range and complexity of these demands </a:t>
            </a:r>
          </a:p>
          <a:p>
            <a:pPr marL="514350" indent="-514350" defTabSz="914400">
              <a:lnSpc>
                <a:spcPct val="90000"/>
              </a:lnSpc>
              <a:spcBef>
                <a:spcPts val="1000"/>
              </a:spcBef>
              <a:buSzPct val="100000"/>
              <a:buFont typeface="+mj-lt"/>
              <a:buAutoNum type="arabicPeriod"/>
              <a:defRPr sz="2700">
                <a:solidFill>
                  <a:srgbClr val="404040"/>
                </a:solidFill>
                <a:latin typeface="Arial"/>
                <a:ea typeface="Arial"/>
                <a:cs typeface="Arial"/>
                <a:sym typeface="Arial"/>
              </a:defRPr>
            </a:pPr>
            <a:r>
              <a:rPr lang="en-GB" sz="2800" dirty="0">
                <a:latin typeface="Rockwell Light" panose="02040303020102020203" pitchFamily="18" charset="0"/>
              </a:rPr>
              <a:t>There is a </a:t>
            </a:r>
            <a:r>
              <a:rPr lang="en-GB" sz="2800" u="sng" dirty="0">
                <a:latin typeface="Rockwell Light" panose="02040303020102020203" pitchFamily="18" charset="0"/>
              </a:rPr>
              <a:t>capability challenge</a:t>
            </a:r>
            <a:r>
              <a:rPr lang="en-GB" sz="2800" dirty="0">
                <a:latin typeface="Rockwell Light" panose="02040303020102020203" pitchFamily="18" charset="0"/>
              </a:rPr>
              <a:t>: the police lack many of the capabilities required to tackle current and future challenges </a:t>
            </a:r>
          </a:p>
          <a:p>
            <a:pPr marL="514350" indent="-514350" defTabSz="914400">
              <a:lnSpc>
                <a:spcPct val="90000"/>
              </a:lnSpc>
              <a:spcBef>
                <a:spcPts val="1000"/>
              </a:spcBef>
              <a:buSzPct val="100000"/>
              <a:buFont typeface="+mj-lt"/>
              <a:buAutoNum type="arabicPeriod"/>
              <a:defRPr sz="2700">
                <a:solidFill>
                  <a:srgbClr val="404040"/>
                </a:solidFill>
                <a:latin typeface="Arial"/>
                <a:ea typeface="Arial"/>
                <a:cs typeface="Arial"/>
                <a:sym typeface="Arial"/>
              </a:defRPr>
            </a:pPr>
            <a:r>
              <a:rPr lang="en-GB" sz="2800" dirty="0">
                <a:latin typeface="Rockwell Light" panose="02040303020102020203" pitchFamily="18" charset="0"/>
              </a:rPr>
              <a:t>There is an </a:t>
            </a:r>
            <a:r>
              <a:rPr lang="en-GB" sz="2800" u="sng" dirty="0">
                <a:latin typeface="Rockwell Light" panose="02040303020102020203" pitchFamily="18" charset="0"/>
              </a:rPr>
              <a:t>organisational challenge</a:t>
            </a:r>
            <a:r>
              <a:rPr lang="en-GB" sz="2800" dirty="0">
                <a:latin typeface="Rockwell Light" panose="02040303020102020203" pitchFamily="18" charset="0"/>
              </a:rPr>
              <a:t>: the police do not posses the right organisational platform upon which they can deliver the capabilities required </a:t>
            </a:r>
          </a:p>
          <a:p>
            <a:pPr marL="228600" indent="-228600" defTabSz="914400">
              <a:lnSpc>
                <a:spcPct val="90000"/>
              </a:lnSpc>
              <a:spcBef>
                <a:spcPts val="1000"/>
              </a:spcBef>
              <a:buSzPct val="100000"/>
              <a:buFont typeface="Arial"/>
              <a:defRPr sz="2700">
                <a:solidFill>
                  <a:srgbClr val="404040"/>
                </a:solidFill>
                <a:latin typeface="Arial"/>
                <a:ea typeface="Arial"/>
                <a:cs typeface="Arial"/>
                <a:sym typeface="Arial"/>
              </a:defRPr>
            </a:pPr>
            <a:endParaRPr lang="en-GB" dirty="0">
              <a:latin typeface="+mn-lt"/>
            </a:endParaRPr>
          </a:p>
          <a:p>
            <a:pPr marL="0" indent="0" defTabSz="914400">
              <a:lnSpc>
                <a:spcPct val="90000"/>
              </a:lnSpc>
              <a:spcBef>
                <a:spcPts val="1000"/>
              </a:spcBef>
              <a:buSzPct val="100000"/>
              <a:buNone/>
              <a:defRPr sz="2700">
                <a:solidFill>
                  <a:srgbClr val="404040"/>
                </a:solidFill>
                <a:latin typeface="Arial"/>
                <a:ea typeface="Arial"/>
                <a:cs typeface="Arial"/>
                <a:sym typeface="Arial"/>
              </a:defRPr>
            </a:pPr>
            <a:endParaRPr lang="en-GB" dirty="0">
              <a:latin typeface="+mn-lt"/>
            </a:endParaRPr>
          </a:p>
        </p:txBody>
      </p:sp>
      <p:pic>
        <p:nvPicPr>
          <p:cNvPr id="135" name="Picture 4" descr="Picture 4"/>
          <p:cNvPicPr>
            <a:picLocks noChangeAspect="1"/>
          </p:cNvPicPr>
          <p:nvPr/>
        </p:nvPicPr>
        <p:blipFill>
          <a:blip r:embed="rId2"/>
          <a:stretch>
            <a:fillRect/>
          </a:stretch>
        </p:blipFill>
        <p:spPr>
          <a:xfrm>
            <a:off x="200250" y="165876"/>
            <a:ext cx="3741866" cy="1784583"/>
          </a:xfrm>
          <a:prstGeom prst="rect">
            <a:avLst/>
          </a:prstGeom>
          <a:ln w="12700">
            <a:miter lim="400000"/>
          </a:ln>
        </p:spPr>
      </p:pic>
      <p:sp>
        <p:nvSpPr>
          <p:cNvPr id="136" name="TextBox 5"/>
          <p:cNvSpPr txBox="1"/>
          <p:nvPr/>
        </p:nvSpPr>
        <p:spPr>
          <a:xfrm>
            <a:off x="479824" y="-35557"/>
            <a:ext cx="12045152" cy="1608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1300480">
              <a:defRPr b="0">
                <a:latin typeface="Rockwell Std Light"/>
                <a:ea typeface="Rockwell Std Light"/>
                <a:cs typeface="Rockwell Std Light"/>
                <a:sym typeface="Rockwell Std Light"/>
              </a:defRPr>
            </a:pPr>
            <a:r>
              <a:rPr dirty="0"/>
              <a:t>                                                                                                                  </a:t>
            </a:r>
          </a:p>
          <a:p>
            <a:pPr defTabSz="1300480">
              <a:defRPr sz="3400" b="0">
                <a:solidFill>
                  <a:srgbClr val="00AEEF"/>
                </a:solidFill>
                <a:latin typeface="Rockwell Std Light"/>
                <a:ea typeface="Rockwell Std Light"/>
                <a:cs typeface="Rockwell Std Light"/>
                <a:sym typeface="Rockwell Std Light"/>
              </a:defRPr>
            </a:pPr>
            <a:r>
              <a:rPr dirty="0"/>
              <a:t>                                                                  </a:t>
            </a:r>
          </a:p>
          <a:p>
            <a:pPr algn="r" defTabSz="1300480">
              <a:defRPr sz="3800" b="0">
                <a:solidFill>
                  <a:srgbClr val="00AEEF"/>
                </a:solidFill>
                <a:latin typeface="Rockwell Std Light"/>
                <a:ea typeface="Rockwell Std Light"/>
                <a:cs typeface="Rockwell Std Light"/>
                <a:sym typeface="Rockwell Std Light"/>
              </a:defRPr>
            </a:pPr>
            <a:r>
              <a:rPr lang="en-GB" dirty="0"/>
              <a:t>THREE CHALLENGES FOR POLICING      </a:t>
            </a:r>
          </a:p>
        </p:txBody>
      </p:sp>
      <p:sp>
        <p:nvSpPr>
          <p:cNvPr id="137" name="Straight Connector 7"/>
          <p:cNvSpPr/>
          <p:nvPr/>
        </p:nvSpPr>
        <p:spPr>
          <a:xfrm>
            <a:off x="-1" y="2344410"/>
            <a:ext cx="13004802" cy="1"/>
          </a:xfrm>
          <a:prstGeom prst="line">
            <a:avLst/>
          </a:prstGeom>
          <a:ln w="25400">
            <a:solidFill>
              <a:srgbClr val="002060"/>
            </a:solidFill>
          </a:ln>
        </p:spPr>
        <p:txBody>
          <a:bodyPr lIns="65023" tIns="65023" rIns="65023" bIns="65023"/>
          <a:lstStyle/>
          <a:p>
            <a:pPr algn="l" defTabSz="1300480">
              <a:defRPr b="0">
                <a:latin typeface="Calibri"/>
                <a:ea typeface="Calibri"/>
                <a:cs typeface="Calibri"/>
                <a:sym typeface="Calibri"/>
              </a:defRPr>
            </a:pPr>
            <a:endParaRPr/>
          </a:p>
        </p:txBody>
      </p:sp>
    </p:spTree>
    <p:extLst>
      <p:ext uri="{BB962C8B-B14F-4D97-AF65-F5344CB8AC3E}">
        <p14:creationId xmlns:p14="http://schemas.microsoft.com/office/powerpoint/2010/main" val="400785698"/>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2424f4b-3ed8-4743-a3ce-8d02b1dbab39">
      <Terms xmlns="http://schemas.microsoft.com/office/infopath/2007/PartnerControls"/>
    </lcf76f155ced4ddcb4097134ff3c332f>
    <TaxCatchAll xmlns="9969993a-079d-4766-8790-7ee2d26b7e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893AF4805127469AF79E626BB91FA0" ma:contentTypeVersion="16" ma:contentTypeDescription="Create a new document." ma:contentTypeScope="" ma:versionID="6f428938ce192a17781847103159dee1">
  <xsd:schema xmlns:xsd="http://www.w3.org/2001/XMLSchema" xmlns:xs="http://www.w3.org/2001/XMLSchema" xmlns:p="http://schemas.microsoft.com/office/2006/metadata/properties" xmlns:ns2="c2424f4b-3ed8-4743-a3ce-8d02b1dbab39" xmlns:ns3="9969993a-079d-4766-8790-7ee2d26b7e3b" targetNamespace="http://schemas.microsoft.com/office/2006/metadata/properties" ma:root="true" ma:fieldsID="27f45fe7e6259258c035c6c879a5963a" ns2:_="" ns3:_="">
    <xsd:import namespace="c2424f4b-3ed8-4743-a3ce-8d02b1dbab39"/>
    <xsd:import namespace="9969993a-079d-4766-8790-7ee2d26b7e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424f4b-3ed8-4743-a3ce-8d02b1dbab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8ae6a1-0c11-4a5b-a55e-93337a1875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969993a-079d-4766-8790-7ee2d26b7e3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f70f03f-453b-4772-8392-5b081f3a7065}" ma:internalName="TaxCatchAll" ma:showField="CatchAllData" ma:web="9969993a-079d-4766-8790-7ee2d26b7e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9550EB-3EB3-49DE-B1A5-0E64130CB992}">
  <ds:schemaRefs>
    <ds:schemaRef ds:uri="http://schemas.microsoft.com/sharepoint/v3/contenttype/forms"/>
  </ds:schemaRefs>
</ds:datastoreItem>
</file>

<file path=customXml/itemProps2.xml><?xml version="1.0" encoding="utf-8"?>
<ds:datastoreItem xmlns:ds="http://schemas.openxmlformats.org/officeDocument/2006/customXml" ds:itemID="{164FF134-4FF9-4E24-BA80-0AA3A82AC5EA}">
  <ds:schemaRefs>
    <ds:schemaRef ds:uri="http://schemas.microsoft.com/office/2006/metadata/properties"/>
    <ds:schemaRef ds:uri="http://schemas.microsoft.com/office/infopath/2007/PartnerControls"/>
    <ds:schemaRef ds:uri="c2424f4b-3ed8-4743-a3ce-8d02b1dbab39"/>
    <ds:schemaRef ds:uri="9969993a-079d-4766-8790-7ee2d26b7e3b"/>
  </ds:schemaRefs>
</ds:datastoreItem>
</file>

<file path=customXml/itemProps3.xml><?xml version="1.0" encoding="utf-8"?>
<ds:datastoreItem xmlns:ds="http://schemas.openxmlformats.org/officeDocument/2006/customXml" ds:itemID="{6FB86CE4-DEC4-4B8E-9C57-8A891EF9A0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424f4b-3ed8-4743-a3ce-8d02b1dbab39"/>
    <ds:schemaRef ds:uri="9969993a-079d-4766-8790-7ee2d26b7e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4193</TotalTime>
  <Words>824</Words>
  <Application>Microsoft Office PowerPoint</Application>
  <PresentationFormat>Custom</PresentationFormat>
  <Paragraphs>167</Paragraphs>
  <Slides>25</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Helvetica Light</vt:lpstr>
      <vt:lpstr>Helvetica LT Pro Light</vt:lpstr>
      <vt:lpstr>Helvetica Neue</vt:lpstr>
      <vt:lpstr>Helvetica Neue Light</vt:lpstr>
      <vt:lpstr>Helvetica Neue Medium</vt:lpstr>
      <vt:lpstr>Rockwell Light</vt:lpstr>
      <vt:lpstr>Rockwell Std Light</vt:lpstr>
      <vt:lpstr>White</vt:lpstr>
      <vt:lpstr>      The Strategic Review of Policing in England and Wales – spotlight on mental health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Muir</dc:creator>
  <cp:lastModifiedBy>Ruth Halkon</cp:lastModifiedBy>
  <cp:revision>9</cp:revision>
  <dcterms:modified xsi:type="dcterms:W3CDTF">2022-12-05T14:25:50Z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0x010100494C2756EEE5564FAD845467E8A741E4</vt:lpwstr>
  </property>
  <property fmtid="{D5CDD505-2E9C-101B-9397-08002B2CF9AE}" pid="3" name="Order">
    <vt:r8>1849400</vt:r8>
  </property>
  <property fmtid="{D5CDD505-2E9C-101B-9397-08002B2CF9AE}" pid="4" name="MediaServiceImageTags">
    <vt:lpwstr/>
  </property>
</Properties>
</file>